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1" r:id="rId3"/>
    <p:sldId id="322" r:id="rId4"/>
    <p:sldId id="323" r:id="rId5"/>
    <p:sldId id="324" r:id="rId6"/>
    <p:sldId id="327" r:id="rId7"/>
    <p:sldId id="326" r:id="rId8"/>
    <p:sldId id="261" r:id="rId9"/>
    <p:sldId id="309" r:id="rId10"/>
    <p:sldId id="310" r:id="rId11"/>
    <p:sldId id="311" r:id="rId12"/>
    <p:sldId id="312" r:id="rId13"/>
    <p:sldId id="294" r:id="rId14"/>
    <p:sldId id="298" r:id="rId15"/>
    <p:sldId id="299" r:id="rId16"/>
    <p:sldId id="300" r:id="rId17"/>
    <p:sldId id="301" r:id="rId18"/>
    <p:sldId id="302" r:id="rId19"/>
    <p:sldId id="303" r:id="rId20"/>
    <p:sldId id="292" r:id="rId21"/>
    <p:sldId id="304" r:id="rId22"/>
    <p:sldId id="305" r:id="rId23"/>
    <p:sldId id="306" r:id="rId24"/>
    <p:sldId id="307" r:id="rId25"/>
    <p:sldId id="308" r:id="rId26"/>
    <p:sldId id="293" r:id="rId27"/>
    <p:sldId id="317" r:id="rId28"/>
    <p:sldId id="318" r:id="rId29"/>
    <p:sldId id="319" r:id="rId30"/>
    <p:sldId id="32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E83D-E7AA-4FB6-A894-0310670AE84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E1BD-4E91-47E0-9E9A-99793220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E83D-E7AA-4FB6-A894-0310670AE84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E1BD-4E91-47E0-9E9A-99793220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E83D-E7AA-4FB6-A894-0310670AE84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E1BD-4E91-47E0-9E9A-99793220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3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E83D-E7AA-4FB6-A894-0310670AE84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E1BD-4E91-47E0-9E9A-99793220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1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E83D-E7AA-4FB6-A894-0310670AE84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E1BD-4E91-47E0-9E9A-99793220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5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E83D-E7AA-4FB6-A894-0310670AE84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E1BD-4E91-47E0-9E9A-99793220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E83D-E7AA-4FB6-A894-0310670AE84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E1BD-4E91-47E0-9E9A-99793220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1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E83D-E7AA-4FB6-A894-0310670AE84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E1BD-4E91-47E0-9E9A-99793220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2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E83D-E7AA-4FB6-A894-0310670AE84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E1BD-4E91-47E0-9E9A-99793220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9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E83D-E7AA-4FB6-A894-0310670AE84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E1BD-4E91-47E0-9E9A-99793220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6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E83D-E7AA-4FB6-A894-0310670AE84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E1BD-4E91-47E0-9E9A-99793220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E83D-E7AA-4FB6-A894-0310670AE84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CE1BD-4E91-47E0-9E9A-99793220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225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google.com/url?sa=i&amp;rct=j&amp;q=&amp;esrc=s&amp;frm=1&amp;source=images&amp;cd=&amp;cad=rja&amp;docid=4TTgPkdyr3LoCM&amp;tbnid=unzLR3YMTJ9KqM:&amp;ved=0CAUQjRw&amp;url=http://blog.learntoplaymusic.com/music-lessons/ukulele/beginner-ukulele/beginner-ukulele-introduction/&amp;ei=0xFgUsSDPIrd2QWj_YHwBw&amp;bvm=bv.54176721,d.b2I&amp;psig=AFQjCNG92WlWla1rC2zqN633hV0i0L4Y6A&amp;ust=1382114126537245" TargetMode="Externa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4102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</a:t>
            </a:r>
            <a:r>
              <a:rPr lang="en-US" sz="8800" b="1" smtClean="0">
                <a:latin typeface="Bradley Hand ITC" pitchFamily="66" charset="0"/>
              </a:rPr>
              <a:t>1 </a:t>
            </a:r>
            <a:r>
              <a:rPr lang="en-US" sz="8800" b="1">
                <a:latin typeface="Bradley Hand ITC" pitchFamily="66" charset="0"/>
              </a:rPr>
              <a:t/>
            </a:r>
            <a:br>
              <a:rPr lang="en-US" sz="8800" b="1">
                <a:latin typeface="Bradley Hand ITC" pitchFamily="66" charset="0"/>
              </a:rPr>
            </a:br>
            <a:r>
              <a:rPr lang="en-US" sz="8800" b="1" smtClean="0">
                <a:latin typeface="Bradley Hand ITC" pitchFamily="66" charset="0"/>
              </a:rPr>
              <a:t>Unit </a:t>
            </a:r>
            <a:r>
              <a:rPr lang="en-US" sz="8800" b="1" dirty="0" smtClean="0">
                <a:latin typeface="Bradley Hand ITC" pitchFamily="66" charset="0"/>
              </a:rPr>
              <a:t>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1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88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2</a:t>
            </a:r>
            <a:r>
              <a:rPr lang="en-US" sz="7200" baseline="30000" dirty="0" smtClean="0">
                <a:latin typeface="Cooper Black" pitchFamily="18" charset="0"/>
              </a:rPr>
              <a:t>nd</a:t>
            </a:r>
            <a:r>
              <a:rPr lang="en-US" sz="7200" dirty="0" smtClean="0">
                <a:latin typeface="Cooper Black" pitchFamily="18" charset="0"/>
              </a:rPr>
              <a:t> Endings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05"/>
          <a:stretch/>
        </p:blipFill>
        <p:spPr bwMode="auto">
          <a:xfrm>
            <a:off x="304800" y="2286000"/>
            <a:ext cx="2743200" cy="342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52800" y="3276600"/>
            <a:ext cx="5486400" cy="7386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200" dirty="0" smtClean="0"/>
              <a:t>Name: SECOND ENDING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640461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1</a:t>
            </a:r>
            <a:r>
              <a:rPr lang="en-US" sz="7200" baseline="30000" dirty="0" smtClean="0">
                <a:latin typeface="Cooper Black" pitchFamily="18" charset="0"/>
              </a:rPr>
              <a:t>st</a:t>
            </a:r>
            <a:r>
              <a:rPr lang="en-US" sz="7200" dirty="0" smtClean="0">
                <a:latin typeface="Cooper Black" pitchFamily="18" charset="0"/>
              </a:rPr>
              <a:t>/2</a:t>
            </a:r>
            <a:r>
              <a:rPr lang="en-US" sz="7200" baseline="30000" dirty="0" smtClean="0">
                <a:latin typeface="Cooper Black" pitchFamily="18" charset="0"/>
              </a:rPr>
              <a:t>nd</a:t>
            </a:r>
            <a:r>
              <a:rPr lang="en-US" sz="7200" dirty="0" smtClean="0">
                <a:latin typeface="Cooper Black" pitchFamily="18" charset="0"/>
              </a:rPr>
              <a:t> Endings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70909"/>
            <a:ext cx="3810000" cy="2667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741162"/>
            <a:ext cx="45720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Both symbols together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322618" y="2590800"/>
            <a:ext cx="4572000" cy="39703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First time through</a:t>
            </a:r>
            <a:r>
              <a:rPr lang="en-US" sz="3600" dirty="0" smtClean="0"/>
              <a:t>: </a:t>
            </a:r>
          </a:p>
          <a:p>
            <a:pPr algn="ctr"/>
            <a:r>
              <a:rPr lang="en-US" sz="3600" dirty="0" smtClean="0"/>
              <a:t>take first ending and go back to repeat sign</a:t>
            </a:r>
          </a:p>
          <a:p>
            <a:pPr algn="ctr"/>
            <a:r>
              <a:rPr lang="en-US" sz="3600" u="sng" dirty="0" smtClean="0"/>
              <a:t>Second time through</a:t>
            </a:r>
            <a:r>
              <a:rPr lang="en-US" sz="3600" dirty="0" smtClean="0"/>
              <a:t>: Take second ending and go on to next section of music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8504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1</a:t>
            </a:r>
            <a:r>
              <a:rPr lang="en-US" sz="7200" baseline="30000" dirty="0" smtClean="0">
                <a:latin typeface="Cooper Black" pitchFamily="18" charset="0"/>
              </a:rPr>
              <a:t>st</a:t>
            </a:r>
            <a:r>
              <a:rPr lang="en-US" sz="7200" dirty="0" smtClean="0">
                <a:latin typeface="Cooper Black" pitchFamily="18" charset="0"/>
              </a:rPr>
              <a:t>/2</a:t>
            </a:r>
            <a:r>
              <a:rPr lang="en-US" sz="7200" baseline="30000" dirty="0" smtClean="0">
                <a:latin typeface="Cooper Black" pitchFamily="18" charset="0"/>
              </a:rPr>
              <a:t>nd</a:t>
            </a:r>
            <a:r>
              <a:rPr lang="en-US" sz="7200" dirty="0" smtClean="0">
                <a:latin typeface="Cooper Black" pitchFamily="18" charset="0"/>
              </a:rPr>
              <a:t> Endings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3074" name="Picture 2" descr="http://www.quia.com/files/quia/users/benwagoner/Excerpts/She-Sings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5" b="62112"/>
          <a:stretch/>
        </p:blipFill>
        <p:spPr bwMode="auto">
          <a:xfrm>
            <a:off x="415636" y="2133600"/>
            <a:ext cx="83820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3000" y="4724400"/>
            <a:ext cx="6629400" cy="1323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smtClean="0"/>
              <a:t>Where is the first ending?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Where is the second ending?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91968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4102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1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3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42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Natural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981200"/>
            <a:ext cx="4953000" cy="76199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Name: Natural Symbol </a:t>
            </a:r>
            <a:endParaRPr lang="en-US" sz="3600" dirty="0"/>
          </a:p>
        </p:txBody>
      </p:sp>
      <p:pic>
        <p:nvPicPr>
          <p:cNvPr id="4" name="il_fi" descr="http://www.epianostudio.com/wp-content/uploads/2009/03/naturalsign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4" t="21081" r="34694" b="19459"/>
          <a:stretch/>
        </p:blipFill>
        <p:spPr bwMode="auto">
          <a:xfrm>
            <a:off x="381000" y="2209800"/>
            <a:ext cx="2286000" cy="2667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0" y="3068150"/>
            <a:ext cx="545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does a natural do to a note?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20290" y="3886200"/>
            <a:ext cx="5742709" cy="1323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 natural symbol cancels out </a:t>
            </a:r>
            <a:r>
              <a:rPr lang="en-US" sz="4000" dirty="0"/>
              <a:t>a</a:t>
            </a:r>
            <a:r>
              <a:rPr lang="en-US" sz="4000" dirty="0" smtClean="0"/>
              <a:t> flat or sharp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850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D.C.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D.C. stands for…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200" dirty="0" smtClean="0"/>
              <a:t>Da Capo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715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English Translation:  From the beginning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083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D.S.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D.S. stands for…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200" dirty="0" smtClean="0"/>
              <a:t>Del Segno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715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English Translation:  From the sign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39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Coda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362200"/>
            <a:ext cx="6096000" cy="236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A symbol in music that tells you to skip to a new passage of music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40967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D.C. Al Coda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4495800"/>
            <a:ext cx="838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4000" dirty="0" smtClean="0"/>
              <a:t>Definition: Go </a:t>
            </a:r>
            <a:r>
              <a:rPr lang="en-US" sz="4000" dirty="0"/>
              <a:t>back to the beginning and sing until you cut to the coda</a:t>
            </a:r>
          </a:p>
        </p:txBody>
      </p:sp>
      <p:pic>
        <p:nvPicPr>
          <p:cNvPr id="10242" name="Picture 2" descr="https://encrypted-tbn3.gstatic.com/images?q=tbn:ANd9GcT4ToqOHR52qJ-RyPCtKuvwTP-yhKbkCXR5-duezRH_8CqMuVO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65"/>
          <a:stretch/>
        </p:blipFill>
        <p:spPr bwMode="auto">
          <a:xfrm>
            <a:off x="3651903" y="2438400"/>
            <a:ext cx="1676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15240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“Da Capo Al Coda” literally means “From the beginning to the Coda”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74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D.S. Al Coda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495800"/>
            <a:ext cx="7315200" cy="175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Definition: Go </a:t>
            </a:r>
            <a:r>
              <a:rPr lang="en-US" sz="4800" dirty="0"/>
              <a:t>back to the sign and sing until the coda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67640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“Del Segno al Coda” literally means “From the sign to the Coda”</a:t>
            </a:r>
            <a:endParaRPr lang="en-US" sz="2000" dirty="0"/>
          </a:p>
        </p:txBody>
      </p:sp>
      <p:pic>
        <p:nvPicPr>
          <p:cNvPr id="11266" name="Picture 2" descr="http://0.tqn.com/d/piano/1/G/k/J/-/-/GL_segno-coda-music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81"/>
          <a:stretch/>
        </p:blipFill>
        <p:spPr bwMode="auto">
          <a:xfrm>
            <a:off x="3733800" y="2362200"/>
            <a:ext cx="135806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69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Dotted Quarter Note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Adding a DOT to a note: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A dot after a note takes half the note value and adds it to the original note, creating a new note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28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4102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1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4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556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Tie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4870116"/>
            <a:ext cx="167640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Definition of Tie:</a:t>
            </a:r>
          </a:p>
          <a:p>
            <a:pPr marL="0" indent="0" algn="ctr">
              <a:buNone/>
            </a:pPr>
            <a:r>
              <a:rPr lang="en-US" sz="4000" dirty="0" smtClean="0"/>
              <a:t>Curved line that connects two notes of the same pitch.  This line indicates that value of each note should be combined to create a new value.</a:t>
            </a:r>
            <a:endParaRPr lang="en-US" sz="4000" dirty="0"/>
          </a:p>
        </p:txBody>
      </p:sp>
      <p:pic>
        <p:nvPicPr>
          <p:cNvPr id="14338" name="Picture 2" descr="http://upload.wikimedia.org/wikipedia/commons/thumb/b/bc/Music-tie.png/100px-Music-t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94030"/>
            <a:ext cx="1371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6400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6169967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   +    1         =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559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Circle the tie in the following example.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Tie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15362" name="Picture 2" descr="http://www.quia.com/files/quia/users/benwagoner/Excerpts/She-Sings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79" b="62475"/>
          <a:stretch/>
        </p:blipFill>
        <p:spPr bwMode="auto">
          <a:xfrm>
            <a:off x="290146" y="3124200"/>
            <a:ext cx="8411308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1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Tie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742179"/>
            <a:ext cx="1600200" cy="1382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l_fi" descr="http://www.acesandeighths.com/pictures/Tie%20c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00"/>
          <a:stretch/>
        </p:blipFill>
        <p:spPr bwMode="auto">
          <a:xfrm>
            <a:off x="929710" y="1853986"/>
            <a:ext cx="1295400" cy="1371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4600" y="2042514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181013"/>
            <a:ext cx="25146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TWO Counts</a:t>
            </a:r>
            <a:endParaRPr lang="en-US" sz="3600" dirty="0"/>
          </a:p>
        </p:txBody>
      </p:sp>
      <p:pic>
        <p:nvPicPr>
          <p:cNvPr id="9" name="il_fi" descr="http://www.music-mind.com/Music/Srm0086.GIF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09" t="69042" r="24701" b="5160"/>
          <a:stretch/>
        </p:blipFill>
        <p:spPr bwMode="auto">
          <a:xfrm>
            <a:off x="790128" y="3212575"/>
            <a:ext cx="1574563" cy="14356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14600" y="3468722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3607221"/>
            <a:ext cx="25146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SIX Counts</a:t>
            </a:r>
            <a:endParaRPr lang="en-US" sz="3600" dirty="0"/>
          </a:p>
        </p:txBody>
      </p:sp>
      <p:pic>
        <p:nvPicPr>
          <p:cNvPr id="12" name="il_fi" descr="http://www.piano-lessons-central.com/image-files/dotted-notes.gif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8" r="41079" b="32432"/>
          <a:stretch/>
        </p:blipFill>
        <p:spPr bwMode="auto">
          <a:xfrm>
            <a:off x="790128" y="4800600"/>
            <a:ext cx="1572072" cy="14356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4600" y="5056747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08946" y="5195246"/>
            <a:ext cx="288705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THREE Counts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473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Tie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12290" name="Picture 2" descr="http://www.quia.com/files/quia/users/benwagoner/Rhythms/Level5/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51816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800" y="3276600"/>
            <a:ext cx="419100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1_2_3         +            1    +   (2)  +        (3)</a:t>
            </a:r>
            <a:endParaRPr lang="en-US" dirty="0"/>
          </a:p>
        </p:txBody>
      </p:sp>
      <p:pic>
        <p:nvPicPr>
          <p:cNvPr id="12292" name="Picture 4" descr="http://www.quia.com/files/quia/users/benwagoner/Rhythms/Level5/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42" r="48342" b="52066"/>
          <a:stretch/>
        </p:blipFill>
        <p:spPr bwMode="auto">
          <a:xfrm>
            <a:off x="3657600" y="4408206"/>
            <a:ext cx="4500459" cy="120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19600" y="5715000"/>
            <a:ext cx="373845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1     +      2         +_1                 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9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Tie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15362" name="Picture 2" descr="http://www.quia.com/files/quia/users/benwagoner/Rhythms/Level5/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816" y="2209800"/>
            <a:ext cx="571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3600" y="3886200"/>
            <a:ext cx="523821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1_2       e    +   a     3    +  (4)   +         1   +_2_+    3_4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5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4102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1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5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004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209800"/>
            <a:ext cx="24384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Triplets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4" name="il_fi" descr="http://music-theory.ascensionsounds.com/wp-content/uploads/2010/06/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1" t="8046" r="10861" b="16666"/>
          <a:stretch/>
        </p:blipFill>
        <p:spPr bwMode="auto">
          <a:xfrm>
            <a:off x="838200" y="2514600"/>
            <a:ext cx="1828800" cy="194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89006" y="2514600"/>
            <a:ext cx="525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Note Name: Eighth Note Triplet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181885" y="39624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Note Value: 1 Count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931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Counting for Triplets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209800"/>
            <a:ext cx="24384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l_fi" descr="http://music-theory.ascensionsounds.com/wp-content/uploads/2010/06/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1" t="8046" r="10861" b="16666"/>
          <a:stretch/>
        </p:blipFill>
        <p:spPr bwMode="auto">
          <a:xfrm>
            <a:off x="1524000" y="2501781"/>
            <a:ext cx="1828800" cy="194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86200" y="31242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4529271" y="279657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1LaLi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47607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74638"/>
            <a:ext cx="8839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atin typeface="Cooper Black" pitchFamily="18" charset="0"/>
              </a:rPr>
              <a:t>Counting for Triplets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2050" name="Picture 2" descr="http://www.quia.com/files/quia/users/jbrooks1225/Rhythms/level5B/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6477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34290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1lali	   2      3lali            4          1lali            2_3_4      </a:t>
            </a:r>
            <a:endParaRPr lang="en-US" dirty="0"/>
          </a:p>
        </p:txBody>
      </p:sp>
      <p:pic>
        <p:nvPicPr>
          <p:cNvPr id="2052" name="Picture 4" descr="http://www.quia.com/files/quia/users/jbrooks1225/Rhythms/level5B/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4800600"/>
            <a:ext cx="562451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619500" y="6248400"/>
            <a:ext cx="5129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1_+_2     +	1lali	            2lali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8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Dotted Quarter Note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2" y="2953770"/>
            <a:ext cx="761999" cy="10252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02176" y="2959251"/>
            <a:ext cx="761999" cy="10252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Text Box 47"/>
          <p:cNvSpPr txBox="1"/>
          <p:nvPr/>
        </p:nvSpPr>
        <p:spPr>
          <a:xfrm>
            <a:off x="5029202" y="3995619"/>
            <a:ext cx="761999" cy="56630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Calibri"/>
                <a:cs typeface="Times New Roman"/>
              </a:rPr>
              <a:t>Draw Note</a:t>
            </a:r>
            <a:endParaRPr lang="en-US" sz="2400" dirty="0">
              <a:effectLst/>
              <a:ea typeface="Calibri"/>
              <a:cs typeface="Times New Roman"/>
            </a:endParaRPr>
          </a:p>
        </p:txBody>
      </p:sp>
      <p:sp>
        <p:nvSpPr>
          <p:cNvPr id="17" name="Text Box 47"/>
          <p:cNvSpPr txBox="1"/>
          <p:nvPr/>
        </p:nvSpPr>
        <p:spPr>
          <a:xfrm>
            <a:off x="6002176" y="3995619"/>
            <a:ext cx="757454" cy="56630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350" dirty="0" smtClean="0">
                <a:effectLst/>
                <a:ea typeface="Calibri"/>
                <a:cs typeface="Times New Roman"/>
              </a:rPr>
              <a:t>Write Counts</a:t>
            </a:r>
            <a:endParaRPr lang="en-US" sz="1350" dirty="0">
              <a:effectLst/>
              <a:ea typeface="Calibri"/>
              <a:cs typeface="Times New Roman"/>
            </a:endParaRPr>
          </a:p>
        </p:txBody>
      </p:sp>
      <p:pic>
        <p:nvPicPr>
          <p:cNvPr id="18" name="Picture 1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53" r="21176"/>
          <a:stretch/>
        </p:blipFill>
        <p:spPr bwMode="auto">
          <a:xfrm>
            <a:off x="1341293" y="3002532"/>
            <a:ext cx="790575" cy="11135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478107" y="3276600"/>
            <a:ext cx="4572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+</a:t>
            </a:r>
            <a:endParaRPr lang="en-US" sz="4000" dirty="0"/>
          </a:p>
        </p:txBody>
      </p:sp>
      <p:pic>
        <p:nvPicPr>
          <p:cNvPr id="20" name="Picture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9" t="66845" r="11764" b="9684"/>
          <a:stretch/>
        </p:blipFill>
        <p:spPr bwMode="auto">
          <a:xfrm>
            <a:off x="3307768" y="3186926"/>
            <a:ext cx="381000" cy="8872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035130" y="3276599"/>
            <a:ext cx="5334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4267196" y="2387450"/>
            <a:ext cx="602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3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07979" y="4267199"/>
            <a:ext cx="45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5248" y="4146210"/>
            <a:ext cx="45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+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48504" y="4234833"/>
            <a:ext cx="45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½ 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11329" y="4234833"/>
            <a:ext cx="45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=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25975" y="3078844"/>
            <a:ext cx="914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1 ½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311538" y="3559313"/>
            <a:ext cx="602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6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7" name="Picture 4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4" t="5714"/>
          <a:stretch/>
        </p:blipFill>
        <p:spPr bwMode="auto">
          <a:xfrm>
            <a:off x="5114208" y="2997738"/>
            <a:ext cx="678868" cy="9372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http://ltp-us-cloudfront-source.s3.amazonaws.com/img/cat/11888/11888-010-v05.pn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2" t="27982" r="16533" b="32421"/>
          <a:stretch/>
        </p:blipFill>
        <p:spPr bwMode="auto">
          <a:xfrm>
            <a:off x="7415586" y="3466388"/>
            <a:ext cx="661613" cy="753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12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74638"/>
            <a:ext cx="8839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atin typeface="Cooper Black" pitchFamily="18" charset="0"/>
              </a:rPr>
              <a:t>Counting for Triplets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3074" name="Picture 2" descr="http://www.quia.com/files/quia/users/jbrooks1225/Rhythms/level5B/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186" y="2667000"/>
            <a:ext cx="556260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0" y="4114800"/>
            <a:ext cx="502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 2lali            (3)          (1)    +      2     3lali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5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Dotted Quarter Note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4" t="5714"/>
          <a:stretch/>
        </p:blipFill>
        <p:spPr bwMode="auto">
          <a:xfrm>
            <a:off x="990600" y="2621280"/>
            <a:ext cx="1371600" cy="21031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09556" y="2797126"/>
            <a:ext cx="5467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Note Name</a:t>
            </a:r>
            <a:r>
              <a:rPr lang="en-US" sz="2800" dirty="0" smtClean="0"/>
              <a:t>: Dotted Quarter Note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609556" y="3837577"/>
            <a:ext cx="4172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Note Duration: 1 ½ Counts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8097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12954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dirty="0" smtClean="0">
                <a:latin typeface="Cooper Black" pitchFamily="18" charset="0"/>
              </a:rPr>
              <a:t>Counting Dotted Quarter Notes</a:t>
            </a:r>
            <a:endParaRPr lang="en-US" sz="40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4" t="5714"/>
          <a:stretch/>
        </p:blipFill>
        <p:spPr bwMode="auto">
          <a:xfrm>
            <a:off x="1454727" y="2057400"/>
            <a:ext cx="914400" cy="1493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52800" y="2342495"/>
            <a:ext cx="274320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1_+_2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2363277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  <a:endParaRPr lang="en-US" sz="4800" dirty="0"/>
          </a:p>
        </p:txBody>
      </p:sp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4" t="5714"/>
          <a:stretch/>
        </p:blipFill>
        <p:spPr bwMode="auto">
          <a:xfrm>
            <a:off x="997527" y="4191000"/>
            <a:ext cx="914400" cy="1493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823" y="4191000"/>
            <a:ext cx="861118" cy="14935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31127" y="4522261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9944" y="4476095"/>
            <a:ext cx="3519055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1_+_2  +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2484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Rhythm Counting</a:t>
            </a:r>
            <a:endParaRPr lang="en-US" sz="66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4160378"/>
            <a:ext cx="5792159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   1_+_2     +        (1) +      (2) +             1_+_2  +</a:t>
            </a:r>
            <a:endParaRPr lang="en-US" sz="2400" dirty="0"/>
          </a:p>
        </p:txBody>
      </p:sp>
      <p:pic>
        <p:nvPicPr>
          <p:cNvPr id="4098" name="Picture 2" descr="http://www.quia.com/files/quia/users/jbrooks1225/Rhythms/level3A/1_2__(1)_(2)_1_2_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14600"/>
            <a:ext cx="6605337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83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Rhythm Counting</a:t>
            </a:r>
            <a:endParaRPr lang="en-US" sz="66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724400"/>
            <a:ext cx="5433598" cy="10049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7000" y="5943600"/>
            <a:ext cx="543359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  1_+_2   </a:t>
            </a:r>
            <a:r>
              <a:rPr lang="en-US" dirty="0" smtClean="0"/>
              <a:t>+       3   +         4                (1_2</a:t>
            </a:r>
            <a:r>
              <a:rPr lang="en-US" dirty="0" smtClean="0">
                <a:solidFill>
                  <a:schemeClr val="bg1"/>
                </a:solidFill>
              </a:rPr>
              <a:t>)    3_+_4  </a:t>
            </a:r>
            <a:r>
              <a:rPr lang="en-US" dirty="0" smtClean="0"/>
              <a:t>+ 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49" y="1828800"/>
            <a:ext cx="4629150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671328" y="2971800"/>
            <a:ext cx="463627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     1_+_2   </a:t>
            </a:r>
            <a:r>
              <a:rPr lang="en-US" dirty="0" smtClean="0"/>
              <a:t>+        3_+_4  +               1_2_3_4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8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4102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1 </a:t>
            </a:r>
            <a:r>
              <a:rPr lang="en-US" sz="8800" b="1" smtClean="0">
                <a:latin typeface="Bradley Hand ITC" pitchFamily="66" charset="0"/>
              </a:rPr>
              <a:t/>
            </a:r>
            <a:br>
              <a:rPr lang="en-US" sz="8800" b="1" smtClean="0">
                <a:latin typeface="Bradley Hand ITC" pitchFamily="66" charset="0"/>
              </a:rPr>
            </a:br>
            <a:r>
              <a:rPr lang="en-US" sz="8800" b="1" smtClean="0">
                <a:latin typeface="Bradley Hand ITC" pitchFamily="66" charset="0"/>
              </a:rPr>
              <a:t>Unit</a:t>
            </a:r>
            <a:r>
              <a:rPr lang="en-US" sz="8800" b="1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>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2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255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1</a:t>
            </a:r>
            <a:r>
              <a:rPr lang="en-US" sz="7200" baseline="30000" dirty="0" smtClean="0">
                <a:latin typeface="Cooper Black" pitchFamily="18" charset="0"/>
              </a:rPr>
              <a:t>st</a:t>
            </a:r>
            <a:r>
              <a:rPr lang="en-US" sz="7200" dirty="0">
                <a:latin typeface="Cooper Black" pitchFamily="18" charset="0"/>
              </a:rPr>
              <a:t> </a:t>
            </a:r>
            <a:r>
              <a:rPr lang="en-US" sz="7200" dirty="0" smtClean="0">
                <a:latin typeface="Cooper Black" pitchFamily="18" charset="0"/>
              </a:rPr>
              <a:t>Endings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06"/>
          <a:stretch/>
        </p:blipFill>
        <p:spPr bwMode="auto">
          <a:xfrm>
            <a:off x="381000" y="2213520"/>
            <a:ext cx="2971800" cy="3806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7450" y="3276600"/>
            <a:ext cx="5105400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Name: FIRST ENDING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26240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458</Words>
  <Application>Microsoft Office PowerPoint</Application>
  <PresentationFormat>On-screen Show (4:3)</PresentationFormat>
  <Paragraphs>99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Quia  Tier 1  Unit 4    Week 1 </vt:lpstr>
      <vt:lpstr>Dotted Quarter Note</vt:lpstr>
      <vt:lpstr>Dotted Quarter Note</vt:lpstr>
      <vt:lpstr>Dotted Quarter Note</vt:lpstr>
      <vt:lpstr>Counting Dotted Quarter Notes</vt:lpstr>
      <vt:lpstr>Rhythm Counting</vt:lpstr>
      <vt:lpstr>Rhythm Counting</vt:lpstr>
      <vt:lpstr>Quia  Tier 1  Unit 4    Week 2 </vt:lpstr>
      <vt:lpstr>1st Endings</vt:lpstr>
      <vt:lpstr>2nd Endings</vt:lpstr>
      <vt:lpstr>1st/2nd Endings</vt:lpstr>
      <vt:lpstr>1st/2nd Endings</vt:lpstr>
      <vt:lpstr>Quia  Tier 1  Quarter 4    Week 3 </vt:lpstr>
      <vt:lpstr>Natural</vt:lpstr>
      <vt:lpstr>D.C.</vt:lpstr>
      <vt:lpstr>D.S.</vt:lpstr>
      <vt:lpstr>Coda</vt:lpstr>
      <vt:lpstr>D.C. Al Coda</vt:lpstr>
      <vt:lpstr>D.S. Al Coda</vt:lpstr>
      <vt:lpstr>Quia  Tier 1  Quarter 4    Week 4 </vt:lpstr>
      <vt:lpstr>Tie</vt:lpstr>
      <vt:lpstr>Tie</vt:lpstr>
      <vt:lpstr>Tie</vt:lpstr>
      <vt:lpstr>Tie</vt:lpstr>
      <vt:lpstr>Tie</vt:lpstr>
      <vt:lpstr>Quia  Tier 1  Quarter 4    Week 5 </vt:lpstr>
      <vt:lpstr>Triplets</vt:lpstr>
      <vt:lpstr>Counting for Triplets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Quia  Level 1  Quarter 3    Week 1</dc:title>
  <dc:creator>Margaret Bresser</dc:creator>
  <cp:lastModifiedBy>Joshua Brooks</cp:lastModifiedBy>
  <cp:revision>14</cp:revision>
  <dcterms:created xsi:type="dcterms:W3CDTF">2013-12-17T15:18:05Z</dcterms:created>
  <dcterms:modified xsi:type="dcterms:W3CDTF">2017-03-21T11:53:54Z</dcterms:modified>
</cp:coreProperties>
</file>