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7" r:id="rId2"/>
    <p:sldId id="258" r:id="rId3"/>
    <p:sldId id="259" r:id="rId4"/>
    <p:sldId id="263" r:id="rId5"/>
    <p:sldId id="264" r:id="rId6"/>
    <p:sldId id="265" r:id="rId7"/>
    <p:sldId id="261" r:id="rId8"/>
    <p:sldId id="262" r:id="rId9"/>
    <p:sldId id="268" r:id="rId10"/>
    <p:sldId id="266" r:id="rId11"/>
    <p:sldId id="267" r:id="rId12"/>
    <p:sldId id="269" r:id="rId13"/>
    <p:sldId id="274" r:id="rId14"/>
    <p:sldId id="270" r:id="rId15"/>
    <p:sldId id="272" r:id="rId16"/>
    <p:sldId id="354" r:id="rId17"/>
    <p:sldId id="275" r:id="rId18"/>
    <p:sldId id="339" r:id="rId19"/>
    <p:sldId id="340" r:id="rId20"/>
    <p:sldId id="282" r:id="rId21"/>
    <p:sldId id="283" r:id="rId22"/>
    <p:sldId id="284" r:id="rId23"/>
    <p:sldId id="341" r:id="rId24"/>
    <p:sldId id="355" r:id="rId25"/>
    <p:sldId id="356" r:id="rId26"/>
    <p:sldId id="357" r:id="rId27"/>
    <p:sldId id="358" r:id="rId28"/>
    <p:sldId id="359" r:id="rId29"/>
    <p:sldId id="361" r:id="rId30"/>
    <p:sldId id="360" r:id="rId31"/>
    <p:sldId id="288" r:id="rId32"/>
    <p:sldId id="289" r:id="rId33"/>
    <p:sldId id="353" r:id="rId34"/>
    <p:sldId id="290" r:id="rId35"/>
    <p:sldId id="291" r:id="rId36"/>
    <p:sldId id="362" r:id="rId37"/>
    <p:sldId id="363" r:id="rId38"/>
    <p:sldId id="292" r:id="rId39"/>
    <p:sldId id="293" r:id="rId40"/>
    <p:sldId id="294" r:id="rId41"/>
    <p:sldId id="295" r:id="rId42"/>
    <p:sldId id="296" r:id="rId43"/>
    <p:sldId id="297" r:id="rId44"/>
    <p:sldId id="312" r:id="rId45"/>
    <p:sldId id="336" r:id="rId46"/>
    <p:sldId id="307" r:id="rId47"/>
    <p:sldId id="337" r:id="rId48"/>
    <p:sldId id="313" r:id="rId49"/>
    <p:sldId id="314" r:id="rId50"/>
    <p:sldId id="364" r:id="rId51"/>
    <p:sldId id="365" r:id="rId52"/>
    <p:sldId id="366" r:id="rId53"/>
    <p:sldId id="308" r:id="rId54"/>
    <p:sldId id="309" r:id="rId55"/>
    <p:sldId id="310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8" r:id="rId66"/>
    <p:sldId id="324" r:id="rId67"/>
    <p:sldId id="326" r:id="rId68"/>
    <p:sldId id="367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>
        <p:scale>
          <a:sx n="61" d="100"/>
          <a:sy n="61" d="100"/>
        </p:scale>
        <p:origin x="-3054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3414-AAD1-4487-8902-4F27F527D8C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DD59-601C-4229-9C2C-DFB2871D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DD59-601C-4229-9C2C-DFB2871DE1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41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DD59-601C-4229-9C2C-DFB2871DE1F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1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3C233-90C8-41A0-889B-B53BCF73952E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DD59-601C-4229-9C2C-DFB2871DE1F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DD59-601C-4229-9C2C-DFB2871DE1F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DD59-601C-4229-9C2C-DFB2871DE1F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9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9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7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D7AA-5BCD-474B-829F-C0EDE2D59D08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71F-20D9-43C9-87A4-2FAF58A79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5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1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Note Durations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1" r="21774"/>
          <a:stretch/>
        </p:blipFill>
        <p:spPr bwMode="auto">
          <a:xfrm>
            <a:off x="839492" y="4267200"/>
            <a:ext cx="1187132" cy="10080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4232622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Eighth Note (Flagged)</a:t>
            </a:r>
          </a:p>
          <a:p>
            <a:r>
              <a:rPr lang="en-US" sz="3200" dirty="0" smtClean="0"/>
              <a:t>Note Duration: 1/2 count</a:t>
            </a:r>
            <a:endParaRPr lang="en-US" sz="3200" dirty="0"/>
          </a:p>
        </p:txBody>
      </p:sp>
      <p:pic>
        <p:nvPicPr>
          <p:cNvPr id="8" name="Content Placeholder 4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3" r="21176"/>
          <a:stretch/>
        </p:blipFill>
        <p:spPr bwMode="auto">
          <a:xfrm>
            <a:off x="1013958" y="2074276"/>
            <a:ext cx="838200" cy="1229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2226676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Quarter Note</a:t>
            </a:r>
          </a:p>
          <a:p>
            <a:r>
              <a:rPr lang="en-US" sz="3200" dirty="0" smtClean="0"/>
              <a:t>Note Duration: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416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Note Durations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220619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Dotted Half Note</a:t>
            </a:r>
          </a:p>
          <a:p>
            <a:r>
              <a:rPr lang="en-US" sz="3200" dirty="0" smtClean="0"/>
              <a:t>Note Duration: 3 Counts</a:t>
            </a:r>
            <a:endParaRPr lang="en-US" sz="3200" dirty="0"/>
          </a:p>
        </p:txBody>
      </p:sp>
      <p:pic>
        <p:nvPicPr>
          <p:cNvPr id="10" name="Content Placeholder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t="20571" r="35500" b="22286"/>
          <a:stretch/>
        </p:blipFill>
        <p:spPr bwMode="auto">
          <a:xfrm>
            <a:off x="1171002" y="4144419"/>
            <a:ext cx="838200" cy="1229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Content Placeholder 3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9" t="21428" r="17857" b="12245"/>
          <a:stretch/>
        </p:blipFill>
        <p:spPr bwMode="auto">
          <a:xfrm>
            <a:off x="1013846" y="2057400"/>
            <a:ext cx="1152512" cy="12382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90800" y="213792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Eighth Note (Barred)</a:t>
            </a:r>
          </a:p>
          <a:p>
            <a:r>
              <a:rPr lang="en-US" sz="3200" dirty="0" smtClean="0"/>
              <a:t>Note Duration: 1/2 (+) 1/2 =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35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56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Music Alphabet</a:t>
            </a:r>
            <a:endParaRPr lang="en-US" sz="8000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02713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A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258234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B</a:t>
            </a:r>
            <a:endParaRPr 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210467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C</a:t>
            </a:r>
            <a:endParaRPr lang="en-US" sz="50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084202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D</a:t>
            </a:r>
            <a:endParaRPr lang="en-US" sz="50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4072241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49447" y="3222428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F</a:t>
            </a:r>
            <a:endParaRPr lang="en-US" sz="5000" dirty="0"/>
          </a:p>
        </p:txBody>
      </p:sp>
      <p:sp>
        <p:nvSpPr>
          <p:cNvPr id="10" name="TextBox 9"/>
          <p:cNvSpPr txBox="1"/>
          <p:nvPr/>
        </p:nvSpPr>
        <p:spPr>
          <a:xfrm>
            <a:off x="2257265" y="2258234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/>
              <a:t>G</a:t>
            </a:r>
            <a:endParaRPr lang="en-US" sz="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52578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Music Alphabet consists of seven notes.  Once you get to G you go back to A and repeat again.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70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Treble Clef Note Names</a:t>
            </a:r>
            <a:endParaRPr lang="en-US" sz="48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7" b="22765"/>
          <a:stretch/>
        </p:blipFill>
        <p:spPr bwMode="auto">
          <a:xfrm>
            <a:off x="489671" y="2000818"/>
            <a:ext cx="8117898" cy="2027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09355" y="365615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D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54531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E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2910" y="345093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F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20" y="331094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G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187699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A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773" y="4202245"/>
            <a:ext cx="1997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Middle C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047416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B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2917533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C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81355" y="276339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D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260292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E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8600" y="2477347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F</a:t>
            </a:r>
            <a:endParaRPr lang="en-US" sz="3200" dirty="0">
              <a:solidFill>
                <a:srgbClr val="FF9933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52600" y="3772474"/>
            <a:ext cx="0" cy="468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5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345605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7200" y="2937164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Bottom  Space: </a:t>
            </a:r>
            <a:r>
              <a:rPr lang="en-US" sz="2800" dirty="0"/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0273" y="3484631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Space: 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74127" y="4114800"/>
            <a:ext cx="221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Space: C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60273" y="4724400"/>
            <a:ext cx="2750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 Space: 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66571" y="463802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F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7571" y="400785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9933"/>
                </a:solidFill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59415" y="346038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9933"/>
                </a:solidFill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53941" y="2904576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9933"/>
                </a:solidFill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9000" y="2199512"/>
            <a:ext cx="1676400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What do the letters of the spaces spell?</a:t>
            </a:r>
            <a:endParaRPr lang="en-US" sz="400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Treble Clef Note Names</a:t>
            </a:r>
            <a:endParaRPr lang="en-US" sz="4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45605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77145" y="309867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Line: 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63290" y="5029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Line: F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63290" y="372705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Line: B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41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Line: 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42508" y="2514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Bottom Line: 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51826" y="504323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E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588" y="434725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G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288" y="372705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B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30954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D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F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2403617"/>
            <a:ext cx="25146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a saying we can use to </a:t>
            </a:r>
            <a:r>
              <a:rPr lang="en-US" sz="4000" dirty="0" smtClean="0"/>
              <a:t>remember </a:t>
            </a:r>
            <a:r>
              <a:rPr lang="en-US" sz="4400" dirty="0" smtClean="0"/>
              <a:t>the lines?</a:t>
            </a:r>
            <a:endParaRPr lang="en-US" sz="4400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Treble Clef Note Names</a:t>
            </a:r>
            <a:endParaRPr lang="en-US" sz="4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Treble Clef Note Names</a:t>
            </a:r>
            <a:endParaRPr lang="en-US" sz="4800" dirty="0">
              <a:latin typeface="Cooper Black" pitchFamily="18" charset="0"/>
            </a:endParaRPr>
          </a:p>
        </p:txBody>
      </p:sp>
      <p:pic>
        <p:nvPicPr>
          <p:cNvPr id="5" name="Picture 4" descr="http://www.quia.com/files/quia/users/benwagoner/NoteNames/TrebleWords/ac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28824"/>
            <a:ext cx="3352800" cy="3076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quia.com/files/quia/users/benwagoner/NoteNames/TrebleWords/bad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216910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28700" y="5429515"/>
            <a:ext cx="2971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ACED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227955" y="5382247"/>
            <a:ext cx="2971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BADGE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590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2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Top Number = How Many Beats per Measure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Time Signatures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Number = 4 =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41882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Number = 3 =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5073" y="4114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Number = 95 =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761509" y="2743200"/>
            <a:ext cx="3283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Beats Per Measure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726873" y="3444903"/>
            <a:ext cx="3283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Beats Per Measure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61509" y="4114800"/>
            <a:ext cx="3706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95 Beats Per Measure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48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Time Signatures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6582" y="1600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Bottom Number = What note gets the beat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600" y="2743200"/>
            <a:ext cx="1600200" cy="18719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6400" dirty="0" smtClean="0"/>
              <a:t>__</a:t>
            </a:r>
            <a:r>
              <a:rPr lang="en-US" sz="6400" u="sng" dirty="0" smtClean="0"/>
              <a:t>4</a:t>
            </a:r>
            <a:r>
              <a:rPr lang="en-US" sz="6400" dirty="0" smtClean="0"/>
              <a:t>__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6400" dirty="0" smtClean="0"/>
              <a:t>4</a:t>
            </a:r>
            <a:endParaRPr lang="en-US" sz="6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61955" y="2722418"/>
            <a:ext cx="1600200" cy="18719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6400" dirty="0" smtClean="0"/>
              <a:t>__</a:t>
            </a:r>
            <a:r>
              <a:rPr lang="en-US" sz="6400" u="sng" dirty="0"/>
              <a:t>6</a:t>
            </a:r>
            <a:r>
              <a:rPr lang="en-US" sz="6400" dirty="0" smtClean="0"/>
              <a:t>__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6400" dirty="0"/>
              <a:t>8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477000" y="2687782"/>
            <a:ext cx="1600200" cy="18719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6400" dirty="0" smtClean="0"/>
              <a:t>__</a:t>
            </a:r>
            <a:r>
              <a:rPr lang="en-US" sz="6400" u="sng" dirty="0"/>
              <a:t>2</a:t>
            </a:r>
            <a:r>
              <a:rPr lang="en-US" sz="6400" dirty="0" smtClean="0"/>
              <a:t>__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6400" dirty="0"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0491" y="5029199"/>
            <a:ext cx="196041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Quarter Note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81846" y="5029198"/>
            <a:ext cx="196041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Eighth Note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96891" y="5029199"/>
            <a:ext cx="196041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Half Note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1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Pitch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2296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u="sng" dirty="0" smtClean="0"/>
          </a:p>
          <a:p>
            <a:pPr marL="0" indent="0" algn="ctr">
              <a:buNone/>
            </a:pPr>
            <a:r>
              <a:rPr lang="en-US" sz="6000" b="1" u="sng" dirty="0" smtClean="0"/>
              <a:t>Definition</a:t>
            </a:r>
            <a:r>
              <a:rPr lang="en-US" sz="6000" dirty="0" smtClean="0"/>
              <a:t>: How high or low a note sounds</a:t>
            </a:r>
          </a:p>
        </p:txBody>
      </p:sp>
    </p:spTree>
    <p:extLst>
      <p:ext uri="{BB962C8B-B14F-4D97-AF65-F5344CB8AC3E}">
        <p14:creationId xmlns:p14="http://schemas.microsoft.com/office/powerpoint/2010/main" val="26417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350"/>
            <a:ext cx="52578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Common Time – </a:t>
            </a:r>
          </a:p>
          <a:p>
            <a:pPr marL="0" indent="0" algn="ctr">
              <a:buNone/>
            </a:pPr>
            <a:r>
              <a:rPr lang="en-US" sz="4000" dirty="0" smtClean="0"/>
              <a:t>Another way of writing a 4/4 time signature. </a:t>
            </a:r>
            <a:r>
              <a:rPr lang="en-US" sz="4000" dirty="0"/>
              <a:t> </a:t>
            </a:r>
            <a:r>
              <a:rPr lang="en-US" sz="4000" dirty="0" smtClean="0"/>
              <a:t>It means the SAME as a 4/4 time signature does</a:t>
            </a:r>
            <a:endParaRPr lang="en-US" sz="4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Time Signatures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1026" name="Picture 2" descr="http://www.mobilefish.com/images/tutorials/html_canvas_music_common_ti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2200"/>
            <a:ext cx="2438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1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Time Signatures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1" y="1981200"/>
            <a:ext cx="11430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2125744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4 Beats Per Measure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2960269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Quarter Note gets the Beat</a:t>
            </a:r>
            <a:endParaRPr lang="en-US" sz="28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4191000"/>
            <a:ext cx="1143000" cy="15803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92036" y="4267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3 Beats Per Measure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75164" y="498117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Quarter Note gets the Beat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9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Time Signatures</a:t>
            </a:r>
            <a:endParaRPr lang="en-US" sz="72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5" y="2133600"/>
            <a:ext cx="1108364" cy="1608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2139599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6 Beats Per Measure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20636" y="2927956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Eighth Note gets the Beat</a:t>
            </a:r>
            <a:endParaRPr lang="en-US" sz="28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5" y="4267200"/>
            <a:ext cx="1108364" cy="16087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0636" y="44196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9 Beats Per Measure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320636" y="5117766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Eighth Note gets the Beat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186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Rhythm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u="sng" dirty="0" smtClean="0"/>
              <a:t>Definition:</a:t>
            </a:r>
            <a:r>
              <a:rPr lang="en-US" sz="6000" dirty="0" smtClean="0"/>
              <a:t> The patterns of long and short sounds and silence in music.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7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Examples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" y="2261754"/>
            <a:ext cx="5181600" cy="215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6417" y="4837620"/>
            <a:ext cx="5119255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       1      2        +      3         +       4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70418" y="3206404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plus sign (+) will be used  for the second half of the beat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0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Examples</a:t>
            </a:r>
            <a:endParaRPr lang="en-US" sz="66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91541"/>
            <a:ext cx="4322618" cy="20518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909" y="4761223"/>
            <a:ext cx="406631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 1      +   2_3           4       +  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6363" y="3200400"/>
            <a:ext cx="35398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An underscore (_) will be used when notes receive more than one count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Examples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43434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124200"/>
            <a:ext cx="43434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1_2_3      4                    1_2_3_4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09" y="4346864"/>
            <a:ext cx="4343400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11782" y="5715000"/>
            <a:ext cx="43434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1_2_3     4                  1_2    3_4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18288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space will go between counts for new notes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04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Rhythm Fill in the Blank</a:t>
            </a:r>
            <a:endParaRPr lang="en-US" sz="48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5" y="2779674"/>
            <a:ext cx="3429000" cy="1335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notes will complete the following measures? Write in the note name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3276600"/>
            <a:ext cx="22098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Quarter Note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620280"/>
            <a:ext cx="3352800" cy="1399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85531" y="5058430"/>
            <a:ext cx="1600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Half Note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91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Rests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51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b="1" u="sng" dirty="0" smtClean="0"/>
              <a:t>Definition:</a:t>
            </a:r>
            <a:r>
              <a:rPr lang="en-US" sz="4500" dirty="0" smtClean="0"/>
              <a:t>  A rest is a time in the music when no singing or playing occurs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6961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Rest Types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5" t="22106" r="18549" b="20000"/>
          <a:stretch/>
        </p:blipFill>
        <p:spPr bwMode="auto">
          <a:xfrm>
            <a:off x="907473" y="3733800"/>
            <a:ext cx="1066800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8583" y="3842891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 Name: Half Rest </a:t>
            </a:r>
          </a:p>
          <a:p>
            <a:r>
              <a:rPr lang="en-US" sz="3200" dirty="0" smtClean="0"/>
              <a:t>Rest Duration: 2 counts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0" t="24210" r="19380" b="24211"/>
          <a:stretch/>
        </p:blipFill>
        <p:spPr bwMode="auto">
          <a:xfrm>
            <a:off x="907473" y="1918855"/>
            <a:ext cx="1066800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56295" y="2027946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 Name: Whole Rest </a:t>
            </a:r>
          </a:p>
          <a:p>
            <a:r>
              <a:rPr lang="en-US" sz="3200" dirty="0" smtClean="0"/>
              <a:t>Rest Duration: 4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443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Beat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pPr marL="0" indent="0" algn="ctr">
              <a:buNone/>
            </a:pPr>
            <a:r>
              <a:rPr lang="en-US" sz="6000" b="1" u="sng" dirty="0" smtClean="0"/>
              <a:t>Definition:</a:t>
            </a:r>
            <a:r>
              <a:rPr lang="en-US" sz="6000" b="1" dirty="0" smtClean="0"/>
              <a:t> </a:t>
            </a:r>
            <a:r>
              <a:rPr lang="en-US" sz="6000" dirty="0" smtClean="0"/>
              <a:t>The steady pulse in music</a:t>
            </a:r>
            <a:endParaRPr lang="en-US" sz="6000" b="1" u="sng" dirty="0" smtClean="0"/>
          </a:p>
          <a:p>
            <a:pPr marL="0" indent="0" algn="ctr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115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Rest Types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19000" r="32000" b="27000"/>
          <a:stretch/>
        </p:blipFill>
        <p:spPr bwMode="auto">
          <a:xfrm>
            <a:off x="891388" y="4000500"/>
            <a:ext cx="949036" cy="1219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47067" y="4001792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 Name: Eighth Rest</a:t>
            </a:r>
          </a:p>
          <a:p>
            <a:r>
              <a:rPr lang="en-US" sz="3200" dirty="0" smtClean="0"/>
              <a:t>Rest Duration: 1/2 count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0" t="8000" r="32000" b="8000"/>
          <a:stretch/>
        </p:blipFill>
        <p:spPr bwMode="auto">
          <a:xfrm>
            <a:off x="891388" y="2019300"/>
            <a:ext cx="949036" cy="1143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28986" y="2052191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 Name: Quarter Rest</a:t>
            </a:r>
          </a:p>
          <a:p>
            <a:r>
              <a:rPr lang="en-US" sz="3200" dirty="0" smtClean="0"/>
              <a:t>Rest Duration: 1 count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95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2097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Definition:</a:t>
            </a:r>
            <a:r>
              <a:rPr lang="en-US" sz="4400" dirty="0" smtClean="0"/>
              <a:t> A series of syllables that correspond to the notes of the scale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5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6201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35413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646244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MI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93835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FA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3230472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SOL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805055" y="252258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871855" y="18147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TI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938655" y="12954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t="-1124" r="50249" b="76137"/>
          <a:stretch/>
        </p:blipFill>
        <p:spPr bwMode="auto">
          <a:xfrm>
            <a:off x="1362075" y="5903586"/>
            <a:ext cx="1390650" cy="86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75013"/>
          <a:stretch/>
        </p:blipFill>
        <p:spPr bwMode="auto">
          <a:xfrm>
            <a:off x="5860473" y="3230472"/>
            <a:ext cx="1390650" cy="86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68" r="52178" b="46485"/>
          <a:stretch/>
        </p:blipFill>
        <p:spPr bwMode="auto">
          <a:xfrm>
            <a:off x="221673" y="4383605"/>
            <a:ext cx="1330036" cy="102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4707" b="25000"/>
          <a:stretch/>
        </p:blipFill>
        <p:spPr bwMode="auto">
          <a:xfrm>
            <a:off x="3422072" y="5000187"/>
            <a:ext cx="153785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" t="73827" r="43959" b="-599"/>
          <a:stretch/>
        </p:blipFill>
        <p:spPr bwMode="auto">
          <a:xfrm>
            <a:off x="2209800" y="3199523"/>
            <a:ext cx="1524000" cy="92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4987" b="49869"/>
          <a:stretch/>
        </p:blipFill>
        <p:spPr bwMode="auto">
          <a:xfrm>
            <a:off x="4449907" y="1814700"/>
            <a:ext cx="1390650" cy="87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98" t="50000" b="23970"/>
          <a:stretch/>
        </p:blipFill>
        <p:spPr bwMode="auto">
          <a:xfrm>
            <a:off x="7419110" y="2168643"/>
            <a:ext cx="1285009" cy="902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9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215361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C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14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30570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F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B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C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C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07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032"/>
          <a:stretch/>
        </p:blipFill>
        <p:spPr bwMode="auto">
          <a:xfrm>
            <a:off x="533400" y="2057400"/>
            <a:ext cx="7924800" cy="22669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0200" y="37741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DO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1636" y="366326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RE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6709" y="353520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MI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037" y="340165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FA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28744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SOL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14004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LA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8727" y="301198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TI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82345" y="287843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</a:rPr>
              <a:t>DO</a:t>
            </a:r>
            <a:endParaRPr lang="en-US" sz="2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8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5" name="Picture 4" descr="http://www.quia.com/files/quia/users/benwagoner/Solfege/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4" y="2265012"/>
            <a:ext cx="8229600" cy="18497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90600" y="4419600"/>
            <a:ext cx="7631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RE MI      </a:t>
            </a:r>
            <a:r>
              <a:rPr lang="en-US" sz="2800" dirty="0" err="1" smtClean="0"/>
              <a:t>MI</a:t>
            </a:r>
            <a:r>
              <a:rPr lang="en-US" sz="2800" dirty="0" smtClean="0"/>
              <a:t> FA SOL     </a:t>
            </a:r>
            <a:r>
              <a:rPr lang="en-US" sz="2800" dirty="0" err="1" smtClean="0"/>
              <a:t>SOL</a:t>
            </a:r>
            <a:r>
              <a:rPr lang="en-US" sz="2800" dirty="0" smtClean="0"/>
              <a:t> FA MI RE   DO MI DO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828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DO RE MI </a:t>
            </a:r>
            <a:r>
              <a:rPr lang="en-US" sz="2800" dirty="0" err="1" smtClean="0"/>
              <a:t>MI</a:t>
            </a:r>
            <a:r>
              <a:rPr lang="en-US" sz="2800" dirty="0" smtClean="0"/>
              <a:t>      </a:t>
            </a:r>
            <a:r>
              <a:rPr lang="en-US" sz="2800" dirty="0" err="1" smtClean="0"/>
              <a:t>MI</a:t>
            </a:r>
            <a:r>
              <a:rPr lang="en-US" sz="2800" dirty="0" smtClean="0"/>
              <a:t> SOL    </a:t>
            </a:r>
            <a:r>
              <a:rPr lang="en-US" sz="2800" dirty="0" err="1" smtClean="0"/>
              <a:t>SOL</a:t>
            </a:r>
            <a:r>
              <a:rPr lang="en-US" sz="2800" dirty="0" smtClean="0"/>
              <a:t> FA MI RE  DO SOL DO</a:t>
            </a:r>
            <a:endParaRPr lang="en-US" sz="2800" dirty="0"/>
          </a:p>
        </p:txBody>
      </p:sp>
      <p:pic>
        <p:nvPicPr>
          <p:cNvPr id="7" name="Picture 6" descr="http://www.quia.com/files/quia/users/mebresser/SolfegeinC/C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4582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49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04605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-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-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-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F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01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75778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- B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-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F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F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92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Bar Line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Definition:</a:t>
            </a:r>
            <a:r>
              <a:rPr lang="en-US" sz="4000" dirty="0" smtClean="0"/>
              <a:t> A vertical line that is used to separate music into measures</a:t>
            </a:r>
            <a:endParaRPr lang="en-US" sz="4000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02126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914400" y="2971800"/>
            <a:ext cx="3124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4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267200"/>
            <a:ext cx="67818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DO </a:t>
            </a:r>
            <a:r>
              <a:rPr lang="en-US" sz="2800" dirty="0" err="1" smtClean="0"/>
              <a:t>DO</a:t>
            </a:r>
            <a:r>
              <a:rPr lang="en-US" sz="2800" dirty="0" smtClean="0"/>
              <a:t> RE   MI </a:t>
            </a:r>
            <a:r>
              <a:rPr lang="en-US" sz="2800" dirty="0" err="1" smtClean="0"/>
              <a:t>MI</a:t>
            </a:r>
            <a:r>
              <a:rPr lang="en-US" sz="2800" dirty="0" smtClean="0"/>
              <a:t> FA    SOL      MI </a:t>
            </a:r>
            <a:r>
              <a:rPr lang="en-US" sz="2800" dirty="0" err="1" smtClean="0"/>
              <a:t>MI</a:t>
            </a:r>
            <a:r>
              <a:rPr lang="en-US" sz="2800" dirty="0" smtClean="0"/>
              <a:t> DO</a:t>
            </a:r>
            <a:endParaRPr lang="en-US" sz="2800" dirty="0"/>
          </a:p>
        </p:txBody>
      </p:sp>
      <p:pic>
        <p:nvPicPr>
          <p:cNvPr id="7" name="Picture 6" descr="http://www.quia.com/files/quia/users/mebresser/SolfegeinFG/F-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9248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8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907084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-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-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-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-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G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97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774566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- 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B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C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G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G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45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1545" y="4533021"/>
            <a:ext cx="7315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   DO MI SOL    </a:t>
            </a:r>
            <a:r>
              <a:rPr lang="en-US" sz="2800" dirty="0" err="1" smtClean="0"/>
              <a:t>SOL</a:t>
            </a:r>
            <a:r>
              <a:rPr lang="en-US" sz="2800" dirty="0" smtClean="0"/>
              <a:t> MI DO   RE </a:t>
            </a:r>
            <a:r>
              <a:rPr lang="en-US" sz="2800" dirty="0" err="1" smtClean="0"/>
              <a:t>RE</a:t>
            </a:r>
            <a:r>
              <a:rPr lang="en-US" sz="2800" dirty="0" smtClean="0"/>
              <a:t> MI RE     DO</a:t>
            </a:r>
            <a:endParaRPr lang="en-US" sz="2800" dirty="0"/>
          </a:p>
        </p:txBody>
      </p:sp>
      <p:pic>
        <p:nvPicPr>
          <p:cNvPr id="5" name="Picture 4" descr="http://www.quia.com/files/quia/users/mebresser/SolfegeinFG/G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57424"/>
            <a:ext cx="8153400" cy="193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02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3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Major Scale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Definition:</a:t>
            </a:r>
            <a:r>
              <a:rPr lang="en-US" b="1" dirty="0" smtClean="0"/>
              <a:t>  </a:t>
            </a:r>
            <a:r>
              <a:rPr lang="en-US" sz="4000" dirty="0" smtClean="0"/>
              <a:t>A series of notes based on musical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000" dirty="0" err="1" smtClean="0">
                <a:latin typeface="Cooper Black" pitchFamily="18" charset="0"/>
              </a:rPr>
              <a:t>Solfege</a:t>
            </a:r>
            <a:r>
              <a:rPr lang="en-US" sz="5000" dirty="0" smtClean="0">
                <a:latin typeface="Cooper Black" pitchFamily="18" charset="0"/>
              </a:rPr>
              <a:t> for a Major Scale</a:t>
            </a:r>
            <a:endParaRPr lang="en-US" sz="50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676400"/>
            <a:ext cx="1981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</a:rPr>
              <a:t>DO</a:t>
            </a:r>
          </a:p>
          <a:p>
            <a:pPr algn="ctr"/>
            <a:r>
              <a:rPr lang="en-US" sz="4000" dirty="0" smtClean="0">
                <a:solidFill>
                  <a:prstClr val="white"/>
                </a:solidFill>
              </a:rPr>
              <a:t>TI 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LA 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SOL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FA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MI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RE</a:t>
            </a:r>
            <a:br>
              <a:rPr lang="en-US" sz="4000" dirty="0" smtClean="0">
                <a:solidFill>
                  <a:prstClr val="white"/>
                </a:solidFill>
              </a:rPr>
            </a:br>
            <a:r>
              <a:rPr lang="en-US" sz="4000" dirty="0" smtClean="0">
                <a:solidFill>
                  <a:prstClr val="white"/>
                </a:solidFill>
              </a:rPr>
              <a:t>DO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197989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E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43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61659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A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B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E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E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7696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MI RE DO      MI RE DO     </a:t>
            </a:r>
            <a:r>
              <a:rPr lang="en-US" sz="2400" dirty="0" err="1" smtClean="0"/>
              <a:t>DO</a:t>
            </a:r>
            <a:r>
              <a:rPr lang="en-US" sz="2400" dirty="0" smtClean="0"/>
              <a:t> MI SOL LA    SOL FA MI RE DO</a:t>
            </a:r>
            <a:endParaRPr lang="en-US" sz="2400" dirty="0"/>
          </a:p>
        </p:txBody>
      </p:sp>
      <p:pic>
        <p:nvPicPr>
          <p:cNvPr id="7" name="Picture 6" descr="http://www.quia.com/files/quia/users/benwagoner/Solfege/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077200" cy="1968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2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>
                <a:latin typeface="Cooper Black" pitchFamily="18" charset="0"/>
              </a:rPr>
              <a:t>Double Bar Line</a:t>
            </a:r>
            <a:endParaRPr lang="en-US" sz="72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Definition:</a:t>
            </a:r>
            <a:r>
              <a:rPr lang="en-US" sz="4000" dirty="0" smtClean="0"/>
              <a:t> Two straight lines used to mark the end of a piece of music</a:t>
            </a:r>
            <a:endParaRPr lang="en-US" sz="4000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2073"/>
            <a:ext cx="4658297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6580910" y="2971800"/>
            <a:ext cx="505690" cy="12676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6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884569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–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D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9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298689"/>
              </p:ext>
            </p:extLst>
          </p:nvPr>
        </p:nvGraphicFramePr>
        <p:xfrm>
          <a:off x="457200" y="3505200"/>
          <a:ext cx="8229600" cy="1158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</a:t>
                      </a:r>
                      <a:r>
                        <a:rPr lang="en-US" sz="3200" baseline="0" dirty="0" smtClean="0"/>
                        <a:t> – 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 – 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 – F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 – G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SOL – 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 – B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TI – 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DO- D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7236" y="1981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If E is “DO”…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99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Cooper Black" pitchFamily="18" charset="0"/>
              </a:rPr>
              <a:t>Solfege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419600"/>
            <a:ext cx="78486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   MI RE DO </a:t>
            </a:r>
            <a:r>
              <a:rPr lang="en-US" sz="2800" dirty="0" err="1" smtClean="0"/>
              <a:t>DO</a:t>
            </a:r>
            <a:r>
              <a:rPr lang="en-US" sz="2800" dirty="0" smtClean="0"/>
              <a:t>   </a:t>
            </a:r>
            <a:r>
              <a:rPr lang="en-US" sz="2800" dirty="0" err="1" smtClean="0"/>
              <a:t>DO</a:t>
            </a:r>
            <a:r>
              <a:rPr lang="en-US" sz="2800" dirty="0" smtClean="0"/>
              <a:t> MI SOL   FA MI RE </a:t>
            </a:r>
            <a:r>
              <a:rPr lang="en-US" sz="2800" dirty="0" err="1" smtClean="0"/>
              <a:t>RE</a:t>
            </a:r>
            <a:r>
              <a:rPr lang="en-US" sz="2800" dirty="0" smtClean="0"/>
              <a:t>   MI RE DO</a:t>
            </a:r>
            <a:endParaRPr lang="en-US" sz="2800" dirty="0"/>
          </a:p>
        </p:txBody>
      </p:sp>
      <p:pic>
        <p:nvPicPr>
          <p:cNvPr id="5" name="Picture 4" descr="http://www.quia.com/files/quia/users/benwagoner/Solfege/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924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54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and Rests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8400"/>
            <a:ext cx="5257800" cy="1143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752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Remember to check your time signatures!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733800"/>
            <a:ext cx="5257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1    +         2       (3)   +            4            (1)     2_3_4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484521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Parentheses go around rest counts to indicate silence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724400" y="2819400"/>
            <a:ext cx="1524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4419601"/>
            <a:ext cx="5210175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52812" y="5791200"/>
            <a:ext cx="5257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1_2_3       4     +                          (1_2_3_4)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0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Cooper Black" pitchFamily="18" charset="0"/>
              </a:rPr>
              <a:t>Rhythm and Rests</a:t>
            </a:r>
            <a:endParaRPr lang="en-US" sz="6600" dirty="0">
              <a:latin typeface="Cooper Black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11813"/>
            <a:ext cx="60960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169923"/>
            <a:ext cx="5638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1     +        (2_3)        4    +              1_2_3        (4)  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Rhythm Fill in the Blank</a:t>
            </a:r>
            <a:endParaRPr lang="en-US" sz="48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rest would complete the following measures?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76" y="2433310"/>
            <a:ext cx="3761509" cy="114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52256" y="2743200"/>
            <a:ext cx="21336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Quarter Rest</a:t>
            </a:r>
            <a:endParaRPr lang="en-US" sz="2800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14" y="4419600"/>
            <a:ext cx="3733800" cy="121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76800" y="4767590"/>
            <a:ext cx="16764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Half 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60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4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Dynamics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 smtClean="0"/>
              <a:t>Definition:</a:t>
            </a:r>
            <a:r>
              <a:rPr lang="en-US" sz="6600" b="1" dirty="0" smtClean="0"/>
              <a:t> </a:t>
            </a:r>
            <a:r>
              <a:rPr lang="en-US" sz="6600" dirty="0" smtClean="0"/>
              <a:t>How loud or soft you sing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74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English Word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Very Loud/Strong</a:t>
            </a:r>
          </a:p>
          <a:p>
            <a:pPr marL="0" indent="0">
              <a:buNone/>
            </a:pPr>
            <a:r>
              <a:rPr lang="en-US" sz="2800" dirty="0" smtClean="0"/>
              <a:t>Loud/Strong</a:t>
            </a:r>
          </a:p>
          <a:p>
            <a:pPr marL="0" indent="0">
              <a:buNone/>
            </a:pPr>
            <a:r>
              <a:rPr lang="en-US" sz="2800" dirty="0" smtClean="0"/>
              <a:t>Medium Loud/Strong</a:t>
            </a:r>
          </a:p>
          <a:p>
            <a:pPr marL="0" indent="0">
              <a:buNone/>
            </a:pPr>
            <a:r>
              <a:rPr lang="en-US" sz="2800" dirty="0" smtClean="0"/>
              <a:t>Medium Soft</a:t>
            </a:r>
          </a:p>
          <a:p>
            <a:pPr marL="0" indent="0">
              <a:buNone/>
            </a:pPr>
            <a:r>
              <a:rPr lang="en-US" sz="2800" dirty="0" smtClean="0"/>
              <a:t>Soft</a:t>
            </a:r>
          </a:p>
          <a:p>
            <a:pPr marL="0" indent="0">
              <a:buNone/>
            </a:pPr>
            <a:r>
              <a:rPr lang="en-US" sz="2800" dirty="0" smtClean="0"/>
              <a:t>Very Soft</a:t>
            </a:r>
          </a:p>
          <a:p>
            <a:pPr marL="0" indent="0">
              <a:buNone/>
            </a:pPr>
            <a:r>
              <a:rPr lang="en-US" sz="2800" dirty="0" smtClean="0"/>
              <a:t>Gradually get louder</a:t>
            </a:r>
          </a:p>
          <a:p>
            <a:pPr marL="0" indent="0">
              <a:buNone/>
            </a:pPr>
            <a:r>
              <a:rPr lang="en-US" sz="2800" dirty="0" smtClean="0"/>
              <a:t>Gradually get softer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700" dirty="0" smtClean="0"/>
              <a:t>Italian Word</a:t>
            </a:r>
            <a:endParaRPr lang="en-US" sz="3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Fortissimo</a:t>
            </a:r>
          </a:p>
          <a:p>
            <a:pPr marL="0" indent="0">
              <a:buNone/>
            </a:pPr>
            <a:r>
              <a:rPr lang="en-US" sz="2800" dirty="0" smtClean="0"/>
              <a:t>Forte</a:t>
            </a:r>
          </a:p>
          <a:p>
            <a:pPr marL="0" indent="0">
              <a:buNone/>
            </a:pPr>
            <a:r>
              <a:rPr lang="en-US" sz="2800" dirty="0" smtClean="0"/>
              <a:t>Mezzo Forte</a:t>
            </a:r>
          </a:p>
          <a:p>
            <a:pPr marL="0" indent="0">
              <a:buNone/>
            </a:pPr>
            <a:r>
              <a:rPr lang="en-US" sz="2800" dirty="0" smtClean="0"/>
              <a:t>Mezzo Piano</a:t>
            </a:r>
          </a:p>
          <a:p>
            <a:pPr marL="0" indent="0">
              <a:buNone/>
            </a:pPr>
            <a:r>
              <a:rPr lang="en-US" sz="2800" dirty="0" smtClean="0"/>
              <a:t>Piano</a:t>
            </a:r>
          </a:p>
          <a:p>
            <a:pPr marL="0" indent="0">
              <a:buNone/>
            </a:pPr>
            <a:r>
              <a:rPr lang="en-US" sz="2800" dirty="0" smtClean="0"/>
              <a:t>Pianissimo</a:t>
            </a:r>
          </a:p>
          <a:p>
            <a:pPr marL="0" indent="0">
              <a:buNone/>
            </a:pPr>
            <a:r>
              <a:rPr lang="en-US" sz="2800" dirty="0" smtClean="0"/>
              <a:t>Crescendo</a:t>
            </a:r>
          </a:p>
          <a:p>
            <a:pPr marL="0" indent="0">
              <a:buNone/>
            </a:pPr>
            <a:r>
              <a:rPr lang="en-US" sz="2800" dirty="0" smtClean="0"/>
              <a:t>Decrescendo</a:t>
            </a:r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Dynamics</a:t>
            </a:r>
            <a:endParaRPr lang="en-US" sz="8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0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English Word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Very Loud/Strong</a:t>
            </a:r>
          </a:p>
          <a:p>
            <a:pPr marL="0" indent="0">
              <a:buNone/>
            </a:pPr>
            <a:r>
              <a:rPr lang="en-US" sz="2800" dirty="0" smtClean="0"/>
              <a:t>Loud/Strong</a:t>
            </a:r>
          </a:p>
          <a:p>
            <a:pPr marL="0" indent="0">
              <a:buNone/>
            </a:pPr>
            <a:r>
              <a:rPr lang="en-US" sz="2800" dirty="0" smtClean="0"/>
              <a:t>Medium Loud/Strong</a:t>
            </a:r>
          </a:p>
          <a:p>
            <a:pPr marL="0" indent="0">
              <a:buNone/>
            </a:pPr>
            <a:r>
              <a:rPr lang="en-US" sz="2800" dirty="0" smtClean="0"/>
              <a:t>Medium Soft</a:t>
            </a:r>
          </a:p>
          <a:p>
            <a:pPr marL="0" indent="0">
              <a:buNone/>
            </a:pPr>
            <a:r>
              <a:rPr lang="en-US" sz="2800" dirty="0" smtClean="0"/>
              <a:t>Soft</a:t>
            </a:r>
          </a:p>
          <a:p>
            <a:pPr marL="0" indent="0">
              <a:buNone/>
            </a:pPr>
            <a:r>
              <a:rPr lang="en-US" sz="2800" dirty="0" smtClean="0"/>
              <a:t>Very Soft</a:t>
            </a:r>
          </a:p>
          <a:p>
            <a:pPr marL="0" indent="0">
              <a:buNone/>
            </a:pPr>
            <a:r>
              <a:rPr lang="en-US" sz="2800" dirty="0" smtClean="0"/>
              <a:t>Gradually get louder</a:t>
            </a:r>
          </a:p>
          <a:p>
            <a:pPr marL="0" indent="0">
              <a:buNone/>
            </a:pPr>
            <a:r>
              <a:rPr lang="en-US" sz="2800" dirty="0" smtClean="0"/>
              <a:t>Gradually get softer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700" dirty="0" smtClean="0"/>
              <a:t>Symbol</a:t>
            </a:r>
            <a:endParaRPr lang="en-US" sz="3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ff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f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mf</a:t>
            </a:r>
          </a:p>
          <a:p>
            <a:pPr marL="0" indent="0" algn="ctr">
              <a:buNone/>
            </a:pPr>
            <a:r>
              <a:rPr lang="en-US" sz="2800" dirty="0" err="1" smtClean="0"/>
              <a:t>mp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p</a:t>
            </a:r>
          </a:p>
          <a:p>
            <a:pPr marL="0" indent="0" algn="ctr">
              <a:buNone/>
            </a:pPr>
            <a:r>
              <a:rPr lang="en-US" sz="2800" dirty="0" err="1" smtClean="0"/>
              <a:t>pp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4000" dirty="0" smtClean="0"/>
              <a:t>&lt;</a:t>
            </a:r>
          </a:p>
          <a:p>
            <a:pPr marL="0" indent="0" algn="ctr">
              <a:buNone/>
            </a:pP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Dynamics</a:t>
            </a:r>
            <a:endParaRPr lang="en-US" sz="8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Measure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Definition:</a:t>
            </a:r>
            <a:r>
              <a:rPr lang="en-US" sz="4800" dirty="0" smtClean="0"/>
              <a:t> area between bar lines that has the notes and rhythms</a:t>
            </a:r>
            <a:endParaRPr lang="en-US" sz="48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3862007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0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5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Unison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u="sng" dirty="0" smtClean="0"/>
              <a:t>Definition:</a:t>
            </a:r>
            <a:r>
              <a:rPr lang="en-US" sz="6000" dirty="0" smtClean="0"/>
              <a:t>  When everyone is singing the same thing at the same time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35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Harmony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b="1" u="sng" dirty="0" smtClean="0"/>
              <a:t>Definition:</a:t>
            </a:r>
            <a:r>
              <a:rPr lang="en-US" sz="5800" dirty="0" smtClean="0"/>
              <a:t> When different voice parts are singing different rhythms or notes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6715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56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latin typeface="Bradley Hand ITC" pitchFamily="66" charset="0"/>
              </a:rPr>
              <a:t>Quia</a:t>
            </a:r>
            <a:r>
              <a:rPr lang="en-US" sz="8800" b="1" dirty="0" smtClean="0">
                <a:latin typeface="Bradley Hand ITC" pitchFamily="66" charset="0"/>
              </a:rPr>
              <a:t> 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Tier 2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8800" b="1" dirty="0" smtClean="0">
                <a:latin typeface="Bradley Hand ITC" pitchFamily="66" charset="0"/>
              </a:rPr>
              <a:t>Quarter 1</a:t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2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 </a:t>
            </a:r>
            <a:r>
              <a:rPr lang="en-US" sz="8800" b="1" dirty="0" smtClean="0">
                <a:latin typeface="Bradley Hand ITC" pitchFamily="66" charset="0"/>
              </a:rPr>
              <a:t/>
            </a:r>
            <a:br>
              <a:rPr lang="en-US" sz="8800" b="1" dirty="0" smtClean="0">
                <a:latin typeface="Bradley Hand ITC" pitchFamily="66" charset="0"/>
              </a:rPr>
            </a:br>
            <a:r>
              <a:rPr lang="en-US" sz="6600" b="1" dirty="0" smtClean="0">
                <a:latin typeface="Bradley Hand ITC" pitchFamily="66" charset="0"/>
              </a:rPr>
              <a:t>Week 6 </a:t>
            </a:r>
            <a:endParaRPr lang="en-US" sz="88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Bass Clef</a:t>
            </a:r>
            <a:endParaRPr lang="en-US" sz="8800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34480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0" lvl="8" indent="0">
              <a:buNone/>
            </a:pPr>
            <a:r>
              <a:rPr lang="en-US" sz="3200" dirty="0" smtClean="0"/>
              <a:t>This is a </a:t>
            </a:r>
            <a:r>
              <a:rPr lang="en-US" sz="3200" b="1" u="sng" dirty="0" smtClean="0"/>
              <a:t>BASS CLEF</a:t>
            </a:r>
            <a:r>
              <a:rPr lang="en-US" sz="3200" dirty="0" smtClean="0"/>
              <a:t>.  </a:t>
            </a:r>
          </a:p>
          <a:p>
            <a:pPr marL="3657600" lvl="8" indent="0">
              <a:buNone/>
            </a:pPr>
            <a:endParaRPr lang="en-US" sz="3200" dirty="0" smtClean="0"/>
          </a:p>
          <a:p>
            <a:pPr marL="3657600" lvl="8" indent="0">
              <a:buNone/>
            </a:pPr>
            <a:r>
              <a:rPr lang="en-US" sz="3200" dirty="0" smtClean="0"/>
              <a:t>The bass clef is used to indicate notes in a lower range</a:t>
            </a:r>
            <a:r>
              <a:rPr lang="en-US" dirty="0" smtClean="0"/>
              <a:t>.  </a:t>
            </a:r>
          </a:p>
          <a:p>
            <a:pPr marL="3657600" lvl="8" indent="0">
              <a:buNone/>
            </a:pPr>
            <a:endParaRPr lang="en-US" dirty="0" smtClean="0"/>
          </a:p>
          <a:p>
            <a:pPr marL="3657600" lvl="8" indent="0">
              <a:buNone/>
            </a:pPr>
            <a:r>
              <a:rPr lang="en-US" dirty="0" smtClean="0"/>
              <a:t>**Practice drawing bass clefs**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96" b="17760"/>
          <a:stretch/>
        </p:blipFill>
        <p:spPr bwMode="auto">
          <a:xfrm>
            <a:off x="609600" y="2286000"/>
            <a:ext cx="7772400" cy="17565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Cooper Black" pitchFamily="18" charset="0"/>
              </a:rPr>
              <a:t>Bass</a:t>
            </a:r>
            <a:r>
              <a:rPr lang="en-US" sz="5400" dirty="0" smtClean="0">
                <a:latin typeface="Cooper Black" pitchFamily="18" charset="0"/>
              </a:rPr>
              <a:t> Clef Note Names</a:t>
            </a:r>
            <a:endParaRPr lang="en-US" sz="5400" dirty="0"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03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G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83770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A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621516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B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0563" y="3453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C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4018" y="332912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D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3161437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E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03674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F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869049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G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744353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A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2576662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B</a:t>
            </a:r>
            <a:endParaRPr lang="en-US" sz="3200" dirty="0">
              <a:solidFill>
                <a:srgbClr val="FF9933"/>
              </a:solidFill>
            </a:endParaRPr>
          </a:p>
        </p:txBody>
      </p:sp>
      <p:pic>
        <p:nvPicPr>
          <p:cNvPr id="16" name="irc_mi" descr="http://www3.northern.edu/wieland/theory/clefs/big_treb.gi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96" t="78873" r="28402"/>
          <a:stretch/>
        </p:blipFill>
        <p:spPr bwMode="auto">
          <a:xfrm>
            <a:off x="7960360" y="2182300"/>
            <a:ext cx="452120" cy="374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960360" y="244928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</a:rPr>
              <a:t>C</a:t>
            </a:r>
            <a:endParaRPr lang="en-US" sz="32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latin typeface="Cooper Black" pitchFamily="18" charset="0"/>
              </a:rPr>
              <a:t>Bass Clef Note Names</a:t>
            </a:r>
            <a:endParaRPr lang="en-US" sz="5400" dirty="0">
              <a:latin typeface="Cooper Black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0687" r="49336" b="12235"/>
          <a:stretch/>
        </p:blipFill>
        <p:spPr bwMode="auto">
          <a:xfrm>
            <a:off x="457201" y="2057400"/>
            <a:ext cx="3429000" cy="37961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23854" y="2286000"/>
            <a:ext cx="261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Bottom Space: 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28209" y="3311236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Space: 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28209" y="4191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Space: 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27764" y="5105400"/>
            <a:ext cx="265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Space: 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97782" y="1905000"/>
            <a:ext cx="2514600" cy="40934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a saying we can use to </a:t>
            </a:r>
            <a:r>
              <a:rPr lang="en-US" sz="4000" dirty="0" smtClean="0"/>
              <a:t>remember </a:t>
            </a:r>
            <a:r>
              <a:rPr lang="en-US" sz="4400" dirty="0" smtClean="0"/>
              <a:t>the spaces?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1118426" y="502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9933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1826" y="410866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C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5226" y="322197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E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834" y="232063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G</a:t>
            </a:r>
            <a:endParaRPr lang="en-US" sz="32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latin typeface="Cooper Black" pitchFamily="18" charset="0"/>
              </a:rPr>
              <a:t>Bass Clef Note Names</a:t>
            </a:r>
            <a:endParaRPr lang="en-US" sz="5400" dirty="0">
              <a:latin typeface="Cooper Black" pitchFamily="18" charset="0"/>
            </a:endParaRPr>
          </a:p>
        </p:txBody>
      </p:sp>
      <p:pic>
        <p:nvPicPr>
          <p:cNvPr id="7" name="Content Placeholder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0687" r="49336" b="12235"/>
          <a:stretch/>
        </p:blipFill>
        <p:spPr bwMode="auto">
          <a:xfrm>
            <a:off x="457201" y="1828800"/>
            <a:ext cx="3429000" cy="426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38600" y="1676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Bottom Line: 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128653" y="2667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Line: B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6309" y="370079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Line: 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4724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Line: </a:t>
            </a:r>
            <a:r>
              <a:rPr lang="en-US" sz="2800" dirty="0"/>
              <a:t>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8600" y="5715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Line: A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0" y="2199620"/>
            <a:ext cx="25146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a saying we can use to </a:t>
            </a:r>
            <a:r>
              <a:rPr lang="en-US" sz="4000" dirty="0" smtClean="0"/>
              <a:t>remember </a:t>
            </a:r>
            <a:r>
              <a:rPr lang="en-US" sz="4400" dirty="0" smtClean="0"/>
              <a:t>the lines?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568422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G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7800" y="4662845"/>
            <a:ext cx="51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B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67675" y="367001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D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25321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F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8721" y="167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</a:rPr>
              <a:t>A</a:t>
            </a:r>
            <a:endParaRPr lang="en-US" sz="32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Bass Clef Note Names</a:t>
            </a:r>
            <a:endParaRPr lang="en-US" sz="4800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700" y="5429515"/>
            <a:ext cx="2971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DEAF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227955" y="5382247"/>
            <a:ext cx="29718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smtClean="0"/>
              <a:t>CAFE</a:t>
            </a:r>
            <a:endParaRPr lang="en-US" sz="4000" dirty="0"/>
          </a:p>
        </p:txBody>
      </p:sp>
      <p:pic>
        <p:nvPicPr>
          <p:cNvPr id="9" name="Picture 8" descr="http://www.quia.com/files/quia/users/benwagoner/NoteNames/BassWords/dea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3429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quia.com/files/quia/users/benwagoner/NoteNames/BassWords/caf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84522"/>
            <a:ext cx="3856355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1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Music Staff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music staff has </a:t>
            </a:r>
            <a:r>
              <a:rPr lang="en-US" b="1" u="sng" dirty="0" smtClean="0"/>
              <a:t>FIVE</a:t>
            </a:r>
            <a:r>
              <a:rPr lang="en-US" dirty="0" smtClean="0"/>
              <a:t> lines and </a:t>
            </a:r>
            <a:r>
              <a:rPr lang="en-US" b="1" u="sng" dirty="0" smtClean="0"/>
              <a:t>FOUR</a:t>
            </a:r>
            <a:r>
              <a:rPr lang="en-US" dirty="0" smtClean="0"/>
              <a:t> spaces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A music staff is what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notes go 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2" b="20455"/>
          <a:stretch/>
        </p:blipFill>
        <p:spPr bwMode="auto">
          <a:xfrm>
            <a:off x="5015345" y="2590800"/>
            <a:ext cx="345605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5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800" dirty="0" smtClean="0">
                <a:latin typeface="Cooper Black" pitchFamily="18" charset="0"/>
              </a:rPr>
              <a:t>Treble Clef</a:t>
            </a:r>
            <a:endParaRPr lang="en-US" sz="88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3657600" lvl="8" indent="0">
              <a:buNone/>
            </a:pPr>
            <a:endParaRPr lang="en-US" sz="3200" dirty="0" smtClean="0"/>
          </a:p>
          <a:p>
            <a:pPr marL="3657600" lvl="8" indent="0">
              <a:buNone/>
            </a:pPr>
            <a:r>
              <a:rPr lang="en-US" sz="3200" dirty="0" smtClean="0"/>
              <a:t>This is a </a:t>
            </a:r>
            <a:r>
              <a:rPr lang="en-US" sz="3200" b="1" u="sng" dirty="0" smtClean="0"/>
              <a:t>TREBLE CLEF</a:t>
            </a:r>
            <a:r>
              <a:rPr lang="en-US" sz="3200" dirty="0" smtClean="0"/>
              <a:t>.  </a:t>
            </a:r>
          </a:p>
          <a:p>
            <a:pPr marL="3657600" lvl="8" indent="0">
              <a:buNone/>
            </a:pPr>
            <a:endParaRPr lang="en-US" sz="3200" dirty="0"/>
          </a:p>
          <a:p>
            <a:pPr marL="3657600" lvl="8" indent="0">
              <a:buNone/>
            </a:pPr>
            <a:r>
              <a:rPr lang="en-US" sz="3200" dirty="0" smtClean="0"/>
              <a:t>The treble clef indicates notes in a higher range</a:t>
            </a:r>
            <a:r>
              <a:rPr lang="en-US" dirty="0" smtClean="0"/>
              <a:t>.  </a:t>
            </a:r>
          </a:p>
          <a:p>
            <a:pPr marL="3657600" lvl="8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45605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7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8000" dirty="0" smtClean="0">
                <a:latin typeface="Cooper Black" pitchFamily="18" charset="0"/>
              </a:rPr>
              <a:t>Note Durations</a:t>
            </a:r>
            <a:endParaRPr lang="en-US" sz="8000" dirty="0">
              <a:latin typeface="Cooper Black" pitchFamily="18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0" t="38286" r="41000" b="37714"/>
          <a:stretch/>
        </p:blipFill>
        <p:spPr bwMode="auto">
          <a:xfrm>
            <a:off x="848356" y="1905000"/>
            <a:ext cx="838200" cy="1229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1200" y="19812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Whole Note </a:t>
            </a:r>
          </a:p>
          <a:p>
            <a:r>
              <a:rPr lang="en-US" sz="3200" dirty="0" smtClean="0"/>
              <a:t>Note Duration: 4 Counts</a:t>
            </a:r>
            <a:endParaRPr lang="en-US" sz="3200" dirty="0"/>
          </a:p>
        </p:txBody>
      </p:sp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0" t="18286" r="42000" b="18286"/>
          <a:stretch/>
        </p:blipFill>
        <p:spPr bwMode="auto">
          <a:xfrm>
            <a:off x="897082" y="4267200"/>
            <a:ext cx="838200" cy="12296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81200" y="43434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Name: Half Note</a:t>
            </a:r>
          </a:p>
          <a:p>
            <a:r>
              <a:rPr lang="en-US" sz="3200" dirty="0" smtClean="0"/>
              <a:t>Note Duration: 2 Counts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96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1316</Words>
  <Application>Microsoft Office PowerPoint</Application>
  <PresentationFormat>On-screen Show (4:3)</PresentationFormat>
  <Paragraphs>395</Paragraphs>
  <Slides>68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Quia  Tier 2 Quarter 1    Week 1 </vt:lpstr>
      <vt:lpstr>Pitch</vt:lpstr>
      <vt:lpstr>Beat</vt:lpstr>
      <vt:lpstr>Bar Line</vt:lpstr>
      <vt:lpstr>Double Bar Line</vt:lpstr>
      <vt:lpstr>Measure</vt:lpstr>
      <vt:lpstr>Music Staff</vt:lpstr>
      <vt:lpstr>Treble Clef</vt:lpstr>
      <vt:lpstr>Note Durations</vt:lpstr>
      <vt:lpstr>Note Durations</vt:lpstr>
      <vt:lpstr>Note Durations</vt:lpstr>
      <vt:lpstr>Music Alphabet</vt:lpstr>
      <vt:lpstr>Treble Clef Note Names</vt:lpstr>
      <vt:lpstr>Treble Clef Note Names</vt:lpstr>
      <vt:lpstr>Treble Clef Note Names</vt:lpstr>
      <vt:lpstr>Treble Clef Note Names</vt:lpstr>
      <vt:lpstr>Quia  Tier 2 Quarter 1    Week 2 </vt:lpstr>
      <vt:lpstr>Time Signatures</vt:lpstr>
      <vt:lpstr>Time Signatures</vt:lpstr>
      <vt:lpstr>Time Signatures</vt:lpstr>
      <vt:lpstr>Time Signatures</vt:lpstr>
      <vt:lpstr>Time Signatures</vt:lpstr>
      <vt:lpstr>Rhythm</vt:lpstr>
      <vt:lpstr>Rhythm Examples</vt:lpstr>
      <vt:lpstr>Rhythm Examples</vt:lpstr>
      <vt:lpstr>Rhythm Examples</vt:lpstr>
      <vt:lpstr>Rhythm Fill in the Blank</vt:lpstr>
      <vt:lpstr>Rests</vt:lpstr>
      <vt:lpstr>Rest Types</vt:lpstr>
      <vt:lpstr>Rest Types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Solfege</vt:lpstr>
      <vt:lpstr>Quia  Tier 2 Quarter 1    Week 3 </vt:lpstr>
      <vt:lpstr>Major Scale</vt:lpstr>
      <vt:lpstr>Solfege for a Major Scale</vt:lpstr>
      <vt:lpstr>Solfege</vt:lpstr>
      <vt:lpstr>Solfege</vt:lpstr>
      <vt:lpstr>Solfege</vt:lpstr>
      <vt:lpstr>Solfege</vt:lpstr>
      <vt:lpstr>Solfege</vt:lpstr>
      <vt:lpstr>Solfege</vt:lpstr>
      <vt:lpstr>Rhythm and Rests</vt:lpstr>
      <vt:lpstr>Rhythm and Rests</vt:lpstr>
      <vt:lpstr>Rhythm Fill in the Blank</vt:lpstr>
      <vt:lpstr>Quia  Tier 2 Quarter 1    Week 4 </vt:lpstr>
      <vt:lpstr>Dynamics</vt:lpstr>
      <vt:lpstr>Dynamics</vt:lpstr>
      <vt:lpstr>Dynamics</vt:lpstr>
      <vt:lpstr>Quia  Tier 2 Quarter 1    Week 5 </vt:lpstr>
      <vt:lpstr>Unison</vt:lpstr>
      <vt:lpstr>Harmony</vt:lpstr>
      <vt:lpstr>Quia  Tier 2 Quarter 1    Week 6 </vt:lpstr>
      <vt:lpstr>Bass Clef</vt:lpstr>
      <vt:lpstr>Bass Clef Note Names</vt:lpstr>
      <vt:lpstr>Bass Clef Note Names</vt:lpstr>
      <vt:lpstr>Bass Clef Note Names</vt:lpstr>
      <vt:lpstr>Bass Clef Note Names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  Level 2 Quarter 1    Week 1</dc:title>
  <dc:creator>Owner</dc:creator>
  <cp:lastModifiedBy>Joshua Brooks</cp:lastModifiedBy>
  <cp:revision>13</cp:revision>
  <dcterms:created xsi:type="dcterms:W3CDTF">2013-07-26T23:44:58Z</dcterms:created>
  <dcterms:modified xsi:type="dcterms:W3CDTF">2016-09-06T12:28:35Z</dcterms:modified>
</cp:coreProperties>
</file>