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7" r:id="rId2"/>
    <p:sldId id="264" r:id="rId3"/>
    <p:sldId id="265" r:id="rId4"/>
    <p:sldId id="266" r:id="rId5"/>
    <p:sldId id="267" r:id="rId6"/>
    <p:sldId id="314" r:id="rId7"/>
    <p:sldId id="315" r:id="rId8"/>
    <p:sldId id="258" r:id="rId9"/>
    <p:sldId id="316" r:id="rId10"/>
    <p:sldId id="268" r:id="rId11"/>
    <p:sldId id="270" r:id="rId12"/>
    <p:sldId id="271" r:id="rId13"/>
    <p:sldId id="272" r:id="rId14"/>
    <p:sldId id="273" r:id="rId15"/>
    <p:sldId id="274" r:id="rId16"/>
    <p:sldId id="317" r:id="rId17"/>
    <p:sldId id="318" r:id="rId18"/>
    <p:sldId id="319" r:id="rId19"/>
    <p:sldId id="320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59" r:id="rId33"/>
    <p:sldId id="287" r:id="rId34"/>
    <p:sldId id="288" r:id="rId35"/>
    <p:sldId id="289" r:id="rId36"/>
    <p:sldId id="290" r:id="rId37"/>
    <p:sldId id="291" r:id="rId38"/>
    <p:sldId id="292" r:id="rId39"/>
    <p:sldId id="260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261" r:id="rId59"/>
    <p:sldId id="311" r:id="rId60"/>
    <p:sldId id="312" r:id="rId61"/>
    <p:sldId id="313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E3414-AAD1-4487-8902-4F27F527D8C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FDD59-601C-4229-9C2C-DFB2871D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9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9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6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5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9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9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1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7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2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4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2D7AA-5BCD-474B-829F-C0EDE2D59D0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5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1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Flats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514600"/>
            <a:ext cx="1752600" cy="3200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48891" y="1959114"/>
            <a:ext cx="4953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NAME: Flat Symbol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235036" y="321058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does a flat do to a note?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332018" y="4038600"/>
            <a:ext cx="4724400" cy="21236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 flat symbol lowers a note a half step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6900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Flats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7" t="5159" r="5294" b="11302"/>
          <a:stretch/>
        </p:blipFill>
        <p:spPr bwMode="auto">
          <a:xfrm>
            <a:off x="762000" y="1981200"/>
            <a:ext cx="7620000" cy="323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1600" y="4114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G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5527964"/>
            <a:ext cx="60960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Move down a HALF STEP from G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2667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Gb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0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Order of the Flats</a:t>
            </a:r>
            <a:endParaRPr lang="en-US" sz="66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28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/>
              <a:t>BEADGCF</a:t>
            </a:r>
            <a:endParaRPr lang="en-US" sz="13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81534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There is a certain order that flats get used in…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158836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WHAT’S THE ORDER OF THE FLATS?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245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Flat Identification</a:t>
            </a:r>
            <a:endParaRPr lang="en-US" sz="66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flats are being used?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://www.quia.com/files/quia/users/benwagoner/Flats/3-Flats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02" b="15993"/>
          <a:stretch/>
        </p:blipFill>
        <p:spPr bwMode="auto">
          <a:xfrm>
            <a:off x="1905000" y="2362200"/>
            <a:ext cx="502920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884218" y="5257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4218" y="4748646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4218" y="4191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4218" y="3657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8855" y="3124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9345" y="5025737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9345" y="4558146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39345" y="40005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53200" y="3477491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2950339"/>
            <a:ext cx="1143000" cy="286232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/>
              <a:t>Bb</a:t>
            </a:r>
          </a:p>
          <a:p>
            <a:r>
              <a:rPr lang="en-US" sz="6000" dirty="0" err="1" smtClean="0"/>
              <a:t>Eb</a:t>
            </a:r>
            <a:endParaRPr lang="en-US" sz="6000" dirty="0" smtClean="0"/>
          </a:p>
          <a:p>
            <a:r>
              <a:rPr lang="en-US" sz="6000" dirty="0" err="1" smtClean="0"/>
              <a:t>Ab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6495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Flat Identification</a:t>
            </a:r>
            <a:endParaRPr lang="en-US" sz="6600" dirty="0">
              <a:latin typeface="Cooper Black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flats are being used?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http://www.quia.com/files/quia/users/benwagoner/Flats/7-Flats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96" b="15850"/>
          <a:stretch/>
        </p:blipFill>
        <p:spPr bwMode="auto">
          <a:xfrm>
            <a:off x="990600" y="2362200"/>
            <a:ext cx="4495800" cy="3962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248400" y="2142797"/>
            <a:ext cx="1066800" cy="440120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Bb</a:t>
            </a:r>
          </a:p>
          <a:p>
            <a:pPr algn="ctr"/>
            <a:r>
              <a:rPr lang="en-US" sz="4000" dirty="0" err="1" smtClean="0"/>
              <a:t>Eb</a:t>
            </a:r>
            <a:endParaRPr lang="en-US" sz="4000" dirty="0" smtClean="0"/>
          </a:p>
          <a:p>
            <a:pPr algn="ctr"/>
            <a:r>
              <a:rPr lang="en-US" sz="4000" dirty="0" err="1" smtClean="0"/>
              <a:t>Ab</a:t>
            </a:r>
            <a:endParaRPr lang="en-US" sz="4000" dirty="0" smtClean="0"/>
          </a:p>
          <a:p>
            <a:pPr algn="ctr"/>
            <a:r>
              <a:rPr lang="en-US" sz="4000" dirty="0" err="1" smtClean="0"/>
              <a:t>Db</a:t>
            </a:r>
            <a:endParaRPr lang="en-US" sz="4000" dirty="0" smtClean="0"/>
          </a:p>
          <a:p>
            <a:pPr algn="ctr"/>
            <a:r>
              <a:rPr lang="en-US" sz="4000" dirty="0" smtClean="0"/>
              <a:t>Gb</a:t>
            </a:r>
          </a:p>
          <a:p>
            <a:pPr algn="ctr"/>
            <a:r>
              <a:rPr lang="en-US" sz="4000" dirty="0" err="1" smtClean="0"/>
              <a:t>Cb</a:t>
            </a:r>
            <a:endParaRPr lang="en-US" sz="4000" dirty="0" smtClean="0"/>
          </a:p>
          <a:p>
            <a:pPr algn="ctr"/>
            <a:r>
              <a:rPr lang="en-US" sz="4000" dirty="0" err="1" smtClean="0"/>
              <a:t>Fb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929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Flat Identification</a:t>
            </a:r>
            <a:endParaRPr lang="en-US" sz="6600" dirty="0">
              <a:latin typeface="Cooper Black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flats are being used?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http://www.quia.com/files/quia/users/benwagoner/Flats/1-Flat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4" b="16323"/>
          <a:stretch/>
        </p:blipFill>
        <p:spPr bwMode="auto">
          <a:xfrm>
            <a:off x="3886200" y="2362200"/>
            <a:ext cx="4724400" cy="3962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990600" y="3276600"/>
            <a:ext cx="129540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Bb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5281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Flat Accidentals</a:t>
            </a:r>
            <a:endParaRPr lang="en-US" sz="66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True or False: The first note is higher than the second note.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340" y="2895601"/>
            <a:ext cx="427726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72441" y="5824671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Eb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5805848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FALSE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10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Flat Accidentals</a:t>
            </a:r>
            <a:endParaRPr lang="en-US" sz="66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True or False: The first note is higher than the second note.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5638799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551346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Db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TRUE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8" name="Picture 7" descr="http://www.quia.com/files/quia/users/jbrooks1225/Flats/E_and_D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3581400" cy="2716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777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Flat Accidentals</a:t>
            </a:r>
            <a:endParaRPr lang="en-US" sz="66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True or False: The first note is higher than the second note.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5638799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551346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b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FALSE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9" name="Picture 8" descr="http://www.quia.com/files/quia/users/jbrooks1225/Flats/G_and_A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201" y="2971800"/>
            <a:ext cx="3148012" cy="2494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852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Flat Accidentals</a:t>
            </a:r>
            <a:endParaRPr lang="en-US" sz="66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True or False: The first note is higher than the second note.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5638799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Bb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561824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0480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FALSE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9" name="Picture 8" descr="http://www.quia.com/files/quia/users/jbrooks1225/Flats/Bb_and_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743200"/>
            <a:ext cx="3552825" cy="2662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61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Sixteenth Notes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2286000"/>
            <a:ext cx="2071255" cy="33943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2770909"/>
            <a:ext cx="4572000" cy="2554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Note  Name: </a:t>
            </a:r>
            <a:r>
              <a:rPr lang="en-US" sz="4000" dirty="0" smtClean="0"/>
              <a:t>SIXTEENTH NOTE</a:t>
            </a:r>
          </a:p>
          <a:p>
            <a:pPr algn="ctr"/>
            <a:r>
              <a:rPr lang="en-US" sz="4000" u="sng" dirty="0" smtClean="0"/>
              <a:t>Note Duration: </a:t>
            </a:r>
          </a:p>
          <a:p>
            <a:pPr algn="ctr"/>
            <a:r>
              <a:rPr lang="en-US" sz="4000" dirty="0" smtClean="0"/>
              <a:t>¼ Count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52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“DO”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4" name="il_fi" descr="http://music.thefxcode.com/keys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" t="3515" r="86460" b="81787"/>
          <a:stretch/>
        </p:blipFill>
        <p:spPr bwMode="auto">
          <a:xfrm>
            <a:off x="976746" y="2743200"/>
            <a:ext cx="3048000" cy="3124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62891" y="1752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NO FLATS OR SHARPS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148447" y="4419600"/>
            <a:ext cx="1433944" cy="285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82391" y="3865602"/>
            <a:ext cx="3799609" cy="11079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DO = C</a:t>
            </a:r>
            <a:endParaRPr lang="en-US" sz="6600" b="1" u="sng" dirty="0"/>
          </a:p>
        </p:txBody>
      </p:sp>
    </p:spTree>
    <p:extLst>
      <p:ext uri="{BB962C8B-B14F-4D97-AF65-F5344CB8AC3E}">
        <p14:creationId xmlns:p14="http://schemas.microsoft.com/office/powerpoint/2010/main" val="196024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“DO”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4" name="il_fi" descr="http://music.thefxcode.com/keys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" t="3515" r="86460" b="81787"/>
          <a:stretch/>
        </p:blipFill>
        <p:spPr bwMode="auto">
          <a:xfrm>
            <a:off x="976746" y="2743200"/>
            <a:ext cx="3048000" cy="3124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62891" y="1752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NO FLATS OR SHARPS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148447" y="3503468"/>
            <a:ext cx="1752598" cy="800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82391" y="2743200"/>
            <a:ext cx="3799609" cy="36009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Key signature is </a:t>
            </a:r>
            <a:r>
              <a:rPr lang="en-US" sz="9600" b="1" u="sng" dirty="0" smtClean="0">
                <a:solidFill>
                  <a:srgbClr val="FF0000"/>
                </a:solidFill>
              </a:rPr>
              <a:t>C</a:t>
            </a:r>
            <a:r>
              <a:rPr lang="en-US" sz="6600" b="1" u="sng" dirty="0" smtClean="0"/>
              <a:t>LEAR</a:t>
            </a:r>
            <a:endParaRPr lang="en-US" sz="6600" b="1" u="sng" dirty="0"/>
          </a:p>
        </p:txBody>
      </p:sp>
    </p:spTree>
    <p:extLst>
      <p:ext uri="{BB962C8B-B14F-4D97-AF65-F5344CB8AC3E}">
        <p14:creationId xmlns:p14="http://schemas.microsoft.com/office/powerpoint/2010/main" val="13037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“DO”</a:t>
            </a:r>
            <a:endParaRPr lang="en-US" sz="7200" dirty="0"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891" y="1752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ONE FLAT</a:t>
            </a:r>
            <a:endParaRPr lang="en-US" sz="3600" dirty="0"/>
          </a:p>
        </p:txBody>
      </p:sp>
      <p:pic>
        <p:nvPicPr>
          <p:cNvPr id="6" name="il_fi" descr="http://music.thefxcode.com/keys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" t="57556" r="85493" b="27010"/>
          <a:stretch/>
        </p:blipFill>
        <p:spPr bwMode="auto">
          <a:xfrm>
            <a:off x="685800" y="2666999"/>
            <a:ext cx="3657600" cy="33528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24400" y="3438435"/>
            <a:ext cx="3799609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Do = F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4038600"/>
            <a:ext cx="2209800" cy="2280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5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“DO”</a:t>
            </a:r>
            <a:endParaRPr lang="en-US" sz="7200" dirty="0"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891" y="1752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ONE FLAT</a:t>
            </a:r>
            <a:endParaRPr lang="en-US" sz="3600" dirty="0"/>
          </a:p>
        </p:txBody>
      </p:sp>
      <p:pic>
        <p:nvPicPr>
          <p:cNvPr id="6" name="il_fi" descr="http://music.thefxcode.com/keys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" t="57556" r="85493" b="27010"/>
          <a:stretch/>
        </p:blipFill>
        <p:spPr bwMode="auto">
          <a:xfrm>
            <a:off x="685800" y="2666999"/>
            <a:ext cx="3657600" cy="33528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24400" y="2701635"/>
            <a:ext cx="3799609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u="sng" dirty="0" smtClean="0">
                <a:solidFill>
                  <a:srgbClr val="FF0000"/>
                </a:solidFill>
              </a:rPr>
              <a:t>F</a:t>
            </a:r>
            <a:r>
              <a:rPr lang="en-US" sz="6600" dirty="0" smtClean="0"/>
              <a:t>irst </a:t>
            </a:r>
          </a:p>
          <a:p>
            <a:pPr algn="ctr"/>
            <a:r>
              <a:rPr lang="en-US" sz="9600" b="1" u="sng" dirty="0" smtClean="0">
                <a:solidFill>
                  <a:srgbClr val="FF0000"/>
                </a:solidFill>
              </a:rPr>
              <a:t>F</a:t>
            </a:r>
            <a:r>
              <a:rPr lang="en-US" sz="6600" dirty="0" smtClean="0"/>
              <a:t>lat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14600" y="3352800"/>
            <a:ext cx="2209800" cy="9138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19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000" dirty="0" smtClean="0">
                <a:latin typeface="Cooper Black" pitchFamily="18" charset="0"/>
              </a:rPr>
              <a:t>Rule for Finding “DO”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33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The second to last flat is the key signature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866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000" dirty="0" smtClean="0">
                <a:latin typeface="Cooper Black" pitchFamily="18" charset="0"/>
              </a:rPr>
              <a:t>Rule for Finding “DO”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" name="il_fi" descr="http://music.thefxcode.com/keys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05" t="57235" r="31721" b="29581"/>
          <a:stretch/>
        </p:blipFill>
        <p:spPr bwMode="auto">
          <a:xfrm>
            <a:off x="685800" y="2431473"/>
            <a:ext cx="3886200" cy="3429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00600" y="2057400"/>
            <a:ext cx="396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/>
              <a:t>Find second to last flat</a:t>
            </a:r>
            <a:endParaRPr lang="en-US" sz="3600" dirty="0"/>
          </a:p>
          <a:p>
            <a:pPr marL="342900" indent="-342900">
              <a:buAutoNum type="arabicPeriod"/>
            </a:pPr>
            <a:r>
              <a:rPr lang="en-US" sz="3600" dirty="0" smtClean="0"/>
              <a:t>Determine name of the flat</a:t>
            </a:r>
            <a:endParaRPr lang="en-US" sz="3600" dirty="0"/>
          </a:p>
          <a:p>
            <a:pPr marL="342900" indent="-342900">
              <a:buAutoNum type="arabicPeriod"/>
            </a:pPr>
            <a:r>
              <a:rPr lang="en-US" sz="3600" dirty="0" smtClean="0"/>
              <a:t>Name of flat = DO</a:t>
            </a:r>
            <a:endParaRPr lang="en-US" sz="36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628900" y="2431473"/>
            <a:ext cx="2171700" cy="11499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57400" y="2743200"/>
            <a:ext cx="0" cy="1752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14600" y="2743200"/>
            <a:ext cx="0" cy="1752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7400" y="2743200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57400" y="4495800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53000" y="5181600"/>
            <a:ext cx="350520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DO = D-FLAT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1953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“DO”</a:t>
            </a:r>
            <a:endParaRPr lang="en-US" sz="7200" dirty="0"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891" y="1752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TWO FLATS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3438435"/>
            <a:ext cx="3799609" cy="11079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Do = B-flat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pic>
        <p:nvPicPr>
          <p:cNvPr id="8" name="il_fi" descr="http://music.thefxcode.com/keys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4" t="56913" r="71940" b="29616"/>
          <a:stretch/>
        </p:blipFill>
        <p:spPr bwMode="auto">
          <a:xfrm>
            <a:off x="685800" y="2434790"/>
            <a:ext cx="3505200" cy="40422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1371600" y="4038600"/>
            <a:ext cx="33528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76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“DO”</a:t>
            </a:r>
            <a:endParaRPr lang="en-US" sz="7200" dirty="0"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891" y="1752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THREE FLATS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3438435"/>
            <a:ext cx="3799609" cy="11079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Do = E-flat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pic>
        <p:nvPicPr>
          <p:cNvPr id="10" name="il_fi" descr="http://music.thefxcode.com/keys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60" t="58324" r="59150" b="28953"/>
          <a:stretch/>
        </p:blipFill>
        <p:spPr bwMode="auto">
          <a:xfrm>
            <a:off x="609600" y="2608125"/>
            <a:ext cx="3429000" cy="38766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1828800" y="3810000"/>
            <a:ext cx="28956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59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“DO”</a:t>
            </a:r>
            <a:endParaRPr lang="en-US" sz="7200" dirty="0"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891" y="1752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FOUR FLATS</a:t>
            </a:r>
            <a:endParaRPr lang="en-US" sz="3600" dirty="0"/>
          </a:p>
        </p:txBody>
      </p:sp>
      <p:pic>
        <p:nvPicPr>
          <p:cNvPr id="8" name="il_fi" descr="http://music.thefxcode.com/keys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52" t="56270" r="46615" b="29260"/>
          <a:stretch/>
        </p:blipFill>
        <p:spPr bwMode="auto">
          <a:xfrm>
            <a:off x="733425" y="2398931"/>
            <a:ext cx="3228975" cy="40018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2209800" y="4038600"/>
            <a:ext cx="25146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82392" y="3438435"/>
            <a:ext cx="3941618" cy="11079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Do = A-flat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“DO”</a:t>
            </a:r>
            <a:endParaRPr lang="en-US" sz="7200" dirty="0"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891" y="1752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FIVE FLATS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582392" y="3438435"/>
            <a:ext cx="3941618" cy="11079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Do = D-flat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pic>
        <p:nvPicPr>
          <p:cNvPr id="10" name="il_fi" descr="http://music.thefxcode.com/keys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05" t="57235" r="31721" b="29581"/>
          <a:stretch/>
        </p:blipFill>
        <p:spPr bwMode="auto">
          <a:xfrm>
            <a:off x="548808" y="2667544"/>
            <a:ext cx="3337392" cy="37332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2217504" y="3992433"/>
            <a:ext cx="2364888" cy="1985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36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000" dirty="0" smtClean="0">
                <a:latin typeface="Cooper Black" pitchFamily="18" charset="0"/>
              </a:rPr>
              <a:t>Counting Sixteenth Notes</a:t>
            </a:r>
            <a:endParaRPr lang="en-US" sz="5000" dirty="0">
              <a:latin typeface="Cooper Blac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3946" y="1730376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4 sixteenth notes = 1 beat</a:t>
            </a:r>
            <a:endParaRPr lang="en-US" sz="3200" dirty="0"/>
          </a:p>
        </p:txBody>
      </p:sp>
      <p:pic>
        <p:nvPicPr>
          <p:cNvPr id="14" name="Picture 2" descr="http://www.strumpatterns.com/images/notes/sixteenthPai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64" y="3276600"/>
            <a:ext cx="152400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492337" y="3743621"/>
            <a:ext cx="205393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/>
              <a:t>1 e + a</a:t>
            </a:r>
            <a:endParaRPr lang="en-US" sz="5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72320" y="3912899"/>
            <a:ext cx="554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=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394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“DO”</a:t>
            </a:r>
            <a:endParaRPr lang="en-US" sz="7200" dirty="0"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891" y="1752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SIX FLATS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582392" y="3438435"/>
            <a:ext cx="3941618" cy="11079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Do = G-flat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pic>
        <p:nvPicPr>
          <p:cNvPr id="8" name="il_fi" descr="http://music.thefxcode.com/keys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92" t="57878" r="15087" b="29227"/>
          <a:stretch/>
        </p:blipFill>
        <p:spPr bwMode="auto">
          <a:xfrm>
            <a:off x="410440" y="2484566"/>
            <a:ext cx="3247159" cy="399243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2217504" y="4114800"/>
            <a:ext cx="2364888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65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“DO”</a:t>
            </a:r>
            <a:endParaRPr lang="en-US" sz="7200" dirty="0"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891" y="1752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SEVEN FLATS</a:t>
            </a:r>
            <a:endParaRPr lang="en-US" sz="3600" dirty="0"/>
          </a:p>
        </p:txBody>
      </p:sp>
      <p:pic>
        <p:nvPicPr>
          <p:cNvPr id="11" name="il_fi" descr="http://music.thefxcode.com/keys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20" t="58199" b="29261"/>
          <a:stretch/>
        </p:blipFill>
        <p:spPr bwMode="auto">
          <a:xfrm>
            <a:off x="609600" y="2300287"/>
            <a:ext cx="3124200" cy="40243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82392" y="3438435"/>
            <a:ext cx="3941618" cy="11079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Do = C-flat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2819400" y="3992433"/>
            <a:ext cx="1762992" cy="1985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98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3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9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Flat </a:t>
            </a:r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276600"/>
            <a:ext cx="6629400" cy="1905000"/>
          </a:xfrm>
          <a:prstGeom prst="rect">
            <a:avLst/>
          </a:prstGeom>
        </p:spPr>
      </p:pic>
      <p:sp>
        <p:nvSpPr>
          <p:cNvPr id="5" name="Text Box 26"/>
          <p:cNvSpPr txBox="1"/>
          <p:nvPr/>
        </p:nvSpPr>
        <p:spPr>
          <a:xfrm>
            <a:off x="3541568" y="1981200"/>
            <a:ext cx="2137064" cy="10668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WHAT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IS DO?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E-Flat</a:t>
            </a:r>
            <a:endParaRPr lang="en-US" sz="28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5437909"/>
            <a:ext cx="3581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DO         TI         DO         RE       MI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0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Flat </a:t>
            </a:r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5" name="Text Box 26"/>
          <p:cNvSpPr txBox="1"/>
          <p:nvPr/>
        </p:nvSpPr>
        <p:spPr>
          <a:xfrm>
            <a:off x="3541568" y="1981200"/>
            <a:ext cx="2137064" cy="10668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WHAT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IS DO?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F</a:t>
            </a:r>
            <a:endParaRPr lang="en-US" sz="28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1568" y="5437909"/>
            <a:ext cx="3581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MI        RE         DO          TI           DO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680" y="3352800"/>
            <a:ext cx="660732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6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Flat </a:t>
            </a:r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5" name="Text Box 26"/>
          <p:cNvSpPr txBox="1"/>
          <p:nvPr/>
        </p:nvSpPr>
        <p:spPr>
          <a:xfrm>
            <a:off x="3541568" y="1981200"/>
            <a:ext cx="2137064" cy="10668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WHAT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IS DO?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D-Flat</a:t>
            </a:r>
            <a:endParaRPr lang="en-US" sz="28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1568" y="5437909"/>
            <a:ext cx="3316432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DO         TI        LA        TI         DO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638300" y="3408218"/>
            <a:ext cx="5943600" cy="177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42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Flat </a:t>
            </a:r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5" name="Text Box 26"/>
          <p:cNvSpPr txBox="1"/>
          <p:nvPr/>
        </p:nvSpPr>
        <p:spPr>
          <a:xfrm>
            <a:off x="3541568" y="1981200"/>
            <a:ext cx="2137064" cy="10668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WHAT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IS DO?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C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-Flat</a:t>
            </a:r>
            <a:endParaRPr lang="en-US" sz="28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20416" y="5216236"/>
            <a:ext cx="3316432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DO      MI     SOL    MI     DO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408218"/>
            <a:ext cx="6019800" cy="162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23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Triad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 smtClean="0"/>
              <a:t>Definition:</a:t>
            </a:r>
            <a:r>
              <a:rPr lang="en-US" sz="4400" b="1" dirty="0" smtClean="0"/>
              <a:t> A chord of three notes, each a third apart</a:t>
            </a:r>
            <a:endParaRPr lang="en-US" sz="4400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2" t="19473" r="20026" b="32897"/>
          <a:stretch/>
        </p:blipFill>
        <p:spPr bwMode="auto">
          <a:xfrm>
            <a:off x="3158836" y="3733800"/>
            <a:ext cx="270163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0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dirty="0" err="1" smtClean="0">
                <a:latin typeface="Cooper Black" pitchFamily="18" charset="0"/>
              </a:rPr>
              <a:t>Solfege</a:t>
            </a:r>
            <a:r>
              <a:rPr lang="en-US" sz="5400" dirty="0" smtClean="0">
                <a:latin typeface="Cooper Black" pitchFamily="18" charset="0"/>
              </a:rPr>
              <a:t> Used for a Triad</a:t>
            </a:r>
            <a:endParaRPr lang="en-US" sz="5400" dirty="0">
              <a:latin typeface="Cooper Black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2" t="21379" r="20026" b="36534"/>
          <a:stretch/>
        </p:blipFill>
        <p:spPr bwMode="auto">
          <a:xfrm>
            <a:off x="1066800" y="2209800"/>
            <a:ext cx="2937164" cy="3660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2833254" y="3048000"/>
            <a:ext cx="281940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860963" y="4301489"/>
            <a:ext cx="2833255" cy="6515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874818" y="5361709"/>
            <a:ext cx="28194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94218" y="2863334"/>
            <a:ext cx="139238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SOL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825836" y="4039879"/>
            <a:ext cx="139238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825836" y="5100099"/>
            <a:ext cx="139238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093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4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9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Rhythm Counting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" y="1752600"/>
            <a:ext cx="7038975" cy="152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3581400"/>
            <a:ext cx="649085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 e + a  2 e + a (3_4) 1 e + a 2 + 3 e + a  (4)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343400"/>
            <a:ext cx="5861050" cy="1513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95600" y="6019800"/>
            <a:ext cx="586105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    1_2  3 e + a   1 + 2 e + a (3) +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045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Sharps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8891" y="1959114"/>
            <a:ext cx="4953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NAME: Sharp Symbol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235036" y="321058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does a sharp do to a note?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332018" y="4038600"/>
            <a:ext cx="4724400" cy="21236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 sharp symbol raises a note a half step</a:t>
            </a:r>
            <a:endParaRPr lang="en-US" sz="4400" dirty="0"/>
          </a:p>
        </p:txBody>
      </p:sp>
      <p:pic>
        <p:nvPicPr>
          <p:cNvPr id="8" name="il_fi" descr="http://edweb.tusd1.org/Mansfeld/FineArtsWeb/MusicExploration/downloads/A%20Music%20Crash%20Course/sharp.gif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58"/>
          <a:stretch/>
        </p:blipFill>
        <p:spPr bwMode="auto">
          <a:xfrm>
            <a:off x="609600" y="2313057"/>
            <a:ext cx="2209800" cy="33291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8132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Sharps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7" t="5159" r="5294" b="11302"/>
          <a:stretch/>
        </p:blipFill>
        <p:spPr bwMode="auto">
          <a:xfrm>
            <a:off x="762000" y="1981200"/>
            <a:ext cx="7620000" cy="323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1600" y="4114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G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5527964"/>
            <a:ext cx="60960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Move up a HALF STEP from G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853546" y="265314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G#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46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Order of the Sharps</a:t>
            </a:r>
            <a:endParaRPr lang="en-US" sz="66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28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/>
              <a:t>FCGDAEB</a:t>
            </a:r>
            <a:endParaRPr lang="en-US" sz="13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81534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There is a certain order that sharps get used in…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097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400" b="1" u="sng" dirty="0" smtClean="0">
                <a:solidFill>
                  <a:srgbClr val="FF0000"/>
                </a:solidFill>
              </a:rPr>
              <a:t>F</a:t>
            </a:r>
            <a:r>
              <a:rPr lang="en-US" sz="8400" dirty="0" smtClean="0"/>
              <a:t>ried </a:t>
            </a:r>
            <a:r>
              <a:rPr lang="en-US" sz="8400" b="1" u="sng" dirty="0" smtClean="0">
                <a:solidFill>
                  <a:srgbClr val="FF0000"/>
                </a:solidFill>
              </a:rPr>
              <a:t>C</a:t>
            </a:r>
            <a:r>
              <a:rPr lang="en-US" sz="8400" dirty="0" smtClean="0"/>
              <a:t>hicken </a:t>
            </a:r>
            <a:r>
              <a:rPr lang="en-US" sz="8400" b="1" u="sng" dirty="0" smtClean="0">
                <a:solidFill>
                  <a:srgbClr val="FF0000"/>
                </a:solidFill>
              </a:rPr>
              <a:t>G</a:t>
            </a:r>
            <a:r>
              <a:rPr lang="en-US" sz="8400" dirty="0" smtClean="0"/>
              <a:t>oes </a:t>
            </a:r>
            <a:r>
              <a:rPr lang="en-US" sz="8400" b="1" u="sng" dirty="0" smtClean="0">
                <a:solidFill>
                  <a:srgbClr val="FF0000"/>
                </a:solidFill>
              </a:rPr>
              <a:t>D</a:t>
            </a:r>
            <a:r>
              <a:rPr lang="en-US" sz="8400" dirty="0" smtClean="0"/>
              <a:t>own </a:t>
            </a:r>
            <a:r>
              <a:rPr lang="en-US" sz="8400" b="1" u="sng" dirty="0" smtClean="0">
                <a:solidFill>
                  <a:srgbClr val="FF0000"/>
                </a:solidFill>
              </a:rPr>
              <a:t>A</a:t>
            </a:r>
            <a:r>
              <a:rPr lang="en-US" sz="8400" dirty="0" smtClean="0"/>
              <a:t>wfully </a:t>
            </a:r>
            <a:r>
              <a:rPr lang="en-US" sz="8400" b="1" u="sng" dirty="0" smtClean="0">
                <a:solidFill>
                  <a:srgbClr val="FF0000"/>
                </a:solidFill>
              </a:rPr>
              <a:t>E</a:t>
            </a:r>
            <a:r>
              <a:rPr lang="en-US" sz="8400" dirty="0" smtClean="0"/>
              <a:t>asy </a:t>
            </a:r>
            <a:r>
              <a:rPr lang="en-US" sz="8400" b="1" u="sng" dirty="0" smtClean="0">
                <a:solidFill>
                  <a:srgbClr val="FF0000"/>
                </a:solidFill>
              </a:rPr>
              <a:t>B</a:t>
            </a:r>
            <a:r>
              <a:rPr lang="en-US" sz="8400" dirty="0" smtClean="0"/>
              <a:t>aby</a:t>
            </a:r>
            <a:endParaRPr lang="en-US" sz="8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Order of the Sharps</a:t>
            </a:r>
            <a:endParaRPr lang="en-US" sz="66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62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24936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600" dirty="0" smtClean="0">
                <a:latin typeface="Cooper Black" pitchFamily="18" charset="0"/>
              </a:rPr>
              <a:t>Sharp Identification</a:t>
            </a:r>
            <a:endParaRPr lang="en-US" sz="66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sharps are being used?</a:t>
            </a:r>
            <a:endParaRPr lang="en-US" dirty="0"/>
          </a:p>
        </p:txBody>
      </p:sp>
      <p:pic>
        <p:nvPicPr>
          <p:cNvPr id="1026" name="Picture 2" descr="http://www.quia.com/files/quia/users/benwagoner/Sharps/4-Sharp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59"/>
          <a:stretch/>
        </p:blipFill>
        <p:spPr bwMode="auto">
          <a:xfrm>
            <a:off x="609600" y="2362200"/>
            <a:ext cx="4548065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92436" y="3415651"/>
            <a:ext cx="373380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/>
              <a:t>F#  C#  G#  D#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7251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sharps are being used?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600" dirty="0" smtClean="0">
                <a:latin typeface="Cooper Black" pitchFamily="18" charset="0"/>
              </a:rPr>
              <a:t>Sharp Identification</a:t>
            </a:r>
            <a:endParaRPr lang="en-US" sz="6600" dirty="0">
              <a:latin typeface="Cooper Black" pitchFamily="18" charset="0"/>
            </a:endParaRPr>
          </a:p>
        </p:txBody>
      </p:sp>
      <p:pic>
        <p:nvPicPr>
          <p:cNvPr id="3074" name="Picture 2" descr="http://www.quia.com/files/quia/users/benwagoner/Sharps/7-Sharp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81"/>
          <a:stretch/>
        </p:blipFill>
        <p:spPr bwMode="auto">
          <a:xfrm>
            <a:off x="620994" y="2667000"/>
            <a:ext cx="421396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29200" y="3505200"/>
            <a:ext cx="3886200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F#  C#  G#  D#  A#</a:t>
            </a:r>
          </a:p>
          <a:p>
            <a:pPr algn="ctr"/>
            <a:r>
              <a:rPr lang="en-US" sz="4000" dirty="0" smtClean="0"/>
              <a:t>E#  B#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697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sharps are being used?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600" dirty="0" smtClean="0">
                <a:latin typeface="Cooper Black" pitchFamily="18" charset="0"/>
              </a:rPr>
              <a:t>Sharp Identification</a:t>
            </a:r>
            <a:endParaRPr lang="en-US" sz="6600" dirty="0">
              <a:latin typeface="Cooper Black" pitchFamily="18" charset="0"/>
            </a:endParaRPr>
          </a:p>
        </p:txBody>
      </p:sp>
      <p:pic>
        <p:nvPicPr>
          <p:cNvPr id="2050" name="Picture 2" descr="http://www.quia.com/files/quia/users/benwagoner/Sharps/2-Sharp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7" r="14423" b="15932"/>
          <a:stretch/>
        </p:blipFill>
        <p:spPr bwMode="auto">
          <a:xfrm>
            <a:off x="762000" y="2590800"/>
            <a:ext cx="3553626" cy="335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76800" y="3733800"/>
            <a:ext cx="2514600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F#  C#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6851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DO</a:t>
            </a:r>
            <a:endParaRPr lang="en-US" sz="72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Flats or Sharps</a:t>
            </a:r>
            <a:endParaRPr lang="en-US" dirty="0"/>
          </a:p>
        </p:txBody>
      </p:sp>
      <p:pic>
        <p:nvPicPr>
          <p:cNvPr id="5122" name="Picture 2" descr="http://www.quia.com/files/quia/users/benwagoner/Sharps/Treb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62"/>
          <a:stretch/>
        </p:blipFill>
        <p:spPr bwMode="auto">
          <a:xfrm>
            <a:off x="533400" y="2514600"/>
            <a:ext cx="3559356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43514" y="2514600"/>
            <a:ext cx="3581400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Key Signature is</a:t>
            </a:r>
            <a:r>
              <a:rPr lang="en-US" dirty="0" smtClean="0"/>
              <a:t> </a:t>
            </a:r>
            <a:r>
              <a:rPr lang="en-US" sz="6000" u="sng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lear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SO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6000" dirty="0" smtClean="0"/>
              <a:t>DO= C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691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Rule for finding DO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59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Take the last sharp and go up to the next note. </a:t>
            </a:r>
            <a:r>
              <a:rPr lang="en-US" sz="5400" dirty="0"/>
              <a:t> </a:t>
            </a:r>
            <a:r>
              <a:rPr lang="en-US" sz="5400" dirty="0" smtClean="0"/>
              <a:t>This note is DO.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4464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23218"/>
            <a:ext cx="4724400" cy="492998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Identify the last sharp</a:t>
            </a:r>
          </a:p>
          <a:p>
            <a:pPr marL="0" indent="0" algn="ctr">
              <a:buNone/>
            </a:pPr>
            <a:r>
              <a:rPr lang="en-US" dirty="0" smtClean="0"/>
              <a:t>D#</a:t>
            </a:r>
          </a:p>
          <a:p>
            <a:pPr marL="0" indent="0">
              <a:buNone/>
            </a:pPr>
            <a:r>
              <a:rPr lang="en-US" dirty="0" smtClean="0"/>
              <a:t>2. What is the note name?</a:t>
            </a:r>
          </a:p>
          <a:p>
            <a:pPr marL="0" indent="0" algn="ctr">
              <a:buNone/>
            </a:pPr>
            <a:r>
              <a:rPr lang="en-US" dirty="0" smtClean="0"/>
              <a:t>D#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Move up to the next line/space.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What is the note name?</a:t>
            </a:r>
          </a:p>
          <a:p>
            <a:pPr marL="400050" lvl="1" indent="0" algn="ctr">
              <a:buNone/>
            </a:pPr>
            <a:r>
              <a:rPr lang="en-US" sz="4400" dirty="0" smtClean="0"/>
              <a:t>E=DO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Rule for finding DO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4098" name="Picture 2" descr="http://www.quia.com/files/quia/users/benwagoner/Sharps/4-Sharp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48"/>
          <a:stretch/>
        </p:blipFill>
        <p:spPr bwMode="auto">
          <a:xfrm>
            <a:off x="609600" y="1981200"/>
            <a:ext cx="346048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30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Rhythm Counting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7479931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4038600"/>
            <a:ext cx="70104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 (1_2_3_4)   1 e + a    2 e + a      3   4 (+)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438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752600"/>
            <a:ext cx="4191000" cy="42672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Is there a sharp on E?</a:t>
            </a:r>
          </a:p>
          <a:p>
            <a:pPr marL="0" indent="0" algn="ctr">
              <a:buNone/>
            </a:pPr>
            <a:r>
              <a:rPr lang="en-US" sz="6000" dirty="0" smtClean="0"/>
              <a:t>NO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dirty="0" smtClean="0"/>
              <a:t>Is there a sharp in the key signature name?</a:t>
            </a:r>
          </a:p>
          <a:p>
            <a:pPr marL="0" indent="0" algn="ctr">
              <a:buNone/>
            </a:pPr>
            <a:r>
              <a:rPr lang="en-US" sz="6000" dirty="0" smtClean="0"/>
              <a:t>NO</a:t>
            </a:r>
            <a:endParaRPr lang="en-US" sz="6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Cooper Black" pitchFamily="18" charset="0"/>
              </a:rPr>
              <a:t>Rule for finding DO</a:t>
            </a:r>
            <a:endParaRPr lang="en-US" sz="6000" dirty="0">
              <a:latin typeface="Cooper Black" pitchFamily="18" charset="0"/>
            </a:endParaRPr>
          </a:p>
        </p:txBody>
      </p:sp>
      <p:pic>
        <p:nvPicPr>
          <p:cNvPr id="5" name="Picture 2" descr="http://www.quia.com/files/quia/users/benwagoner/Sharps/4-Sharp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48"/>
          <a:stretch/>
        </p:blipFill>
        <p:spPr bwMode="auto">
          <a:xfrm>
            <a:off x="533399" y="1981200"/>
            <a:ext cx="346048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54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DO</a:t>
            </a:r>
            <a:endParaRPr lang="en-US" sz="72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ONE SHARP</a:t>
            </a:r>
            <a:endParaRPr lang="en-US" dirty="0"/>
          </a:p>
        </p:txBody>
      </p:sp>
      <p:pic>
        <p:nvPicPr>
          <p:cNvPr id="6146" name="Picture 2" descr="http://www.quia.com/files/quia/users/benwagoner/Sharps/1-Shar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81"/>
          <a:stretch/>
        </p:blipFill>
        <p:spPr bwMode="auto">
          <a:xfrm>
            <a:off x="673692" y="2501563"/>
            <a:ext cx="4053711" cy="367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0679" y="3829049"/>
            <a:ext cx="2590800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Do = 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7472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TWO SHARPS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DO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13314" name="Picture 2" descr="http://www.quia.com/files/quia/users/benwagoner/Sharps/2-Sharp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65"/>
          <a:stretch/>
        </p:blipFill>
        <p:spPr bwMode="auto">
          <a:xfrm>
            <a:off x="533400" y="2209800"/>
            <a:ext cx="3757098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05400" y="3645068"/>
            <a:ext cx="2590800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Do = C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2421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THREE SHARPS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4127" y="228600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DO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12290" name="Picture 2" descr="http://www.quia.com/files/quia/users/benwagoner/Sharps/3-Sharp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30"/>
          <a:stretch/>
        </p:blipFill>
        <p:spPr bwMode="auto">
          <a:xfrm>
            <a:off x="457200" y="2438400"/>
            <a:ext cx="405371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7800" y="3759367"/>
            <a:ext cx="2590800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Do = 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9680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FOUR SHARPS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DO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11266" name="Picture 2" descr="http://www.quia.com/files/quia/users/benwagoner/Sharps/4-Sharp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87"/>
          <a:stretch/>
        </p:blipFill>
        <p:spPr bwMode="auto">
          <a:xfrm>
            <a:off x="762000" y="2286000"/>
            <a:ext cx="3658227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7800" y="3683168"/>
            <a:ext cx="2590800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Do = 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6073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FIVE SHARPS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DO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10242" name="Picture 2" descr="http://www.quia.com/files/quia/users/benwagoner/Sharps/5-Sharp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36"/>
          <a:stretch/>
        </p:blipFill>
        <p:spPr bwMode="auto">
          <a:xfrm>
            <a:off x="457200" y="2209800"/>
            <a:ext cx="3855969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05400" y="3683167"/>
            <a:ext cx="2590800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Do = B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6509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SIX SHARPS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DO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9218" name="Picture 2" descr="http://www.quia.com/files/quia/users/benwagoner/Sharps/6-Sharp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8"/>
          <a:stretch/>
        </p:blipFill>
        <p:spPr bwMode="auto">
          <a:xfrm>
            <a:off x="533400" y="2362200"/>
            <a:ext cx="395484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41007" y="3505200"/>
            <a:ext cx="2590800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Do = F#</a:t>
            </a:r>
            <a:endParaRPr lang="en-US" sz="6000" dirty="0"/>
          </a:p>
        </p:txBody>
      </p:sp>
      <p:sp>
        <p:nvSpPr>
          <p:cNvPr id="2" name="TextBox 1"/>
          <p:cNvSpPr txBox="1"/>
          <p:nvPr/>
        </p:nvSpPr>
        <p:spPr>
          <a:xfrm>
            <a:off x="5141007" y="5709514"/>
            <a:ext cx="3545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Why F# and not F?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017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SEVEN SHARPS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Finding DO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8194" name="Picture 2" descr="http://www.quia.com/files/quia/users/benwagoner/Sharps/7-Sharp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29"/>
          <a:stretch/>
        </p:blipFill>
        <p:spPr bwMode="auto">
          <a:xfrm>
            <a:off x="462975" y="2286000"/>
            <a:ext cx="4053711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7800" y="3645068"/>
            <a:ext cx="2590800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Do =C#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6021241"/>
            <a:ext cx="3545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Why C# and not C?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310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5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9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Sharp </a:t>
            </a:r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5" name="Text Box 26"/>
          <p:cNvSpPr txBox="1"/>
          <p:nvPr/>
        </p:nvSpPr>
        <p:spPr>
          <a:xfrm>
            <a:off x="3541568" y="1752600"/>
            <a:ext cx="2137064" cy="10668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WHAT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IS DO?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D</a:t>
            </a:r>
            <a:endParaRPr lang="en-US" sz="28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5437909"/>
            <a:ext cx="37338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DO         MI          SOL         LA           FA</a:t>
            </a:r>
            <a:endParaRPr lang="en-US" dirty="0"/>
          </a:p>
        </p:txBody>
      </p:sp>
      <p:pic>
        <p:nvPicPr>
          <p:cNvPr id="2050" name="Picture 2" descr="http://www.quia.com/files/quia/users/benwagoner/Sharps/TrebleSolfege/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" y="3061855"/>
            <a:ext cx="728662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99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Staccato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59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An Italian term that indicates notes should be short and separated</a:t>
            </a:r>
            <a:endParaRPr lang="en-US" sz="4800" dirty="0"/>
          </a:p>
        </p:txBody>
      </p:sp>
      <p:sp>
        <p:nvSpPr>
          <p:cNvPr id="4" name="AutoShape 2" descr="data:image/jpeg;base64,/9j/4AAQSkZJRgABAQAAAQABAAD/2wCEAAkGBggGEBIOEggNEhUQFhUZFBUPEhUQExgXGxEfFxYTExMjJzIqGCUvHBYTITchJDM1ODg4Fh49QTA2NScrLDUBCQoKBQUFDQUFDSkYEhgpKSkpKSkpKSkpKSkpKSkpKSkpKSkpKSkpKSkpKSkpKSkpKSkpKSkpKSkpKSkpKSkpKf/AABEIAG8A5QMBIgACEQEDEQH/xAAcAAEBAAIDAQEAAAAAAAAAAAAABQEGAwQHCAL/xAA2EAAABQIFAgQEBgEFAQAAAAAAAQIDBAUREhVWk9MGIRMiMUEHFCNRFjIzYXGBQiRDYpGhU//EABQBAQAAAAAAAAAAAAAAAAAAAAD/xAAUEQEAAAAAAAAAAAAAAAAAAAAA/9oADAMBAAIRAxEAPwD3EAAAABojfxdpLlXyfwleuAn8acBvf/LD9vbFf83a3uA3sAAAAAAAAAAAAAAAAAAAAAAAAAAAAAAAAAAAAAAAAAAAABHeotQcUpRdQy0kZmZJS1FMiK/ZJGbZn+3cBydUTnqZBlyGzIlssPLQZliLEllSkmZe/ci7DyqV0ZT+iunfmjjNImklh0nlpwvIe8ZK0JRiIjSaSMyw2/xO97DcOvIj9Lpsxx7qeRhNh1NnG4qSWpTZpS3cm79zMi7d+48xYqVU+MVTbhFNdXDjOeKanm2CXgKyTWtBJSR3M8JFY7YzvfuA+hiGREyKpalmbMPiDIqlqWZsw+IBbARMiqWpZmzD4gyKpalmbMPiAWwETIqlqWZsw+IMiqWpZmzD4gFsBEyKpalmbMPiDIqlqWZsw+IBbARMiqWpZmzD4gyKpalmbMPiAWwETIqlqWZsw+IMiqWpZmzD4gFsBEyKpalmbMPiDIqlqWZsw+IBbAQnqRPjpUtXU8wkpIzM/BidiIrmf6QwzSJ8hKVp6nmGlREZH4MTuRlcj/SAXgETIqlqWZsw+IMiqWpZmzD4gFsBEyKpalmbMPiDIqlqWZsw+IBbARMiqWpZmzD4gyKpalmbMPiAWwETIqlqWZsw+IMiqWpZmzD4gFsBEyKpalmbMPiABbGuVxl6ktPS3OpZbTTRKWoiaiGSUl3wpu3c/YiIzufb3MbGPKfjVBq3yzMdurPL+flNsk04llCCxXUhONKCVbESS8xn29QGgJb6o+NstLRPyCiNLVZ15CSQ2ntc14CSlbmFSfKX39SK6h6h8OOhslhl4FZkNGtbhOG2zF86kPKbIzNTalWsXYjM7XMQuoo9T+FkaHT6bOfdkSlqJDfy8bCo0kXiOK8mIzupBeZXYvU7JGpEn4p9OtPSSkPEmO5ifQhTThpUpCX1LcbL1IyWRqt9zv7gPdMiqWpZu1D4ho3TvUXUHVdTkxWK0+mJB8rrrrEY3lOYlJsgiQRJK6VepH2Qf3IirdA1Gf1vAbmfiGUhZ4kuISiEokrT2P8A2rkR9lER97KL+RpHwWokumS6nT1VV2O8ybVyZQyvGSDWk13WhVi86LWt+f8A6Cz0h15I6sqb0BvqOWpokGpl0o0VpSsKrKJRGhWIrGkyV5fcsPuPQciqWpZu1D4hCi9NRKTOU0zVXkSJKFOvKaYgJVgJZFjc+lfutXbt3MlH/iYvZFUdSzdqHxAOFVNlpcJk+qZmNSVLJPgxLmlKiSo/0vutP/Y5ciqWpZu1D4hJfo1QKoMp/EMu/wAs+eLwomIi8dkjT+la3cj/AK/kV8iqOpZu1D4gGMiqWpZu1D4gyKpalm7UPiGciqOpZu1D4gyKo6lm7UPiAYyKpalm7UPiE+XDq0eTHYLqOVheS8ajNmJiLASTLD9P/kYo5FUdSzdqHxCRUKNUEzYifxDLM1JkWUbUS5WSi9vpW7/v9gFbIqlqWbtQ+IMiqWpZu1D4hnIqjqWbtQ+IMiqOpZu1D4gGMiqWpZu1D4gyKpalm7UPiGciqOpZu1D4gyKo6lm7UPiAdOsUSoojvmfUcw7NOdjaiWPyH2P6QUeiVFcdgy6jmFdpvsTUSxeQuxfSCsUSoojvmfUcw7NOdjah2PyH2P6QUeiVFcdgy6jmFdpvsTUOxeQuxfSAdvIqlqWbtQ+IMiqWpZu1D4hnIqjqWbtQ+IMiqOpZu1D4gGMiqWpZu1D4gyKpalm7UPiGciqOpZu1D4hg6FUdSzdqHxAOKLTZc1JqR1TMURKWgzJmJ+ZDhtrL9L2UlRf0OXIqlqWbtQ+ISOl6NPcZWZdQzE/6maVktxD7lUHSNXdo/UyM/wCztYuwsZFUdSzdqHxAMZFUtSzdqHxBkVS1LN2ofEM5FUdSzdqHxBkVR1LN2ofEAxkVS1LN2ofEAzkVR1LN2ofEMALY0jrrpGp1VnxWqjIecjPNyGGVIipLEhzESEOeHdJ4bkRquXpcjG7iO9RJ7ilKLqGakjMzJKW4hkRGf5SM2jPt6dzAai/R3qo7FrDFclu+CTrbp/LxikobV2UWAmrmpC0ndpSTPuq1j7K7zMR+nzZbSuqJDZeCzJWpaYSVH+oy4tRm1YkpRHY7+hYjufch2n/h+l503y6gqDbqvzORyiMLX2MiJw0tFj9T/NcRqx0CpyZDS7XqhIQsn02kqYdwqJKXUn4ZtYVp+j3JRepIP2MBx/C3pGbDgm6iqy4yZbrjyGktRiNKFWS3ixIV3wJQfaxd+xe52p3w3anvpmKrk9L6OxPMpisu2wmnCpSWvMVjPsf7fYhWyGo6mnbULhDIajqadtQuEB1oXRz9PxGjqCaSl2xrU1DU4syvY3HDZuq1zIr+g7OQ1HUs7ahcIZDUdTTtqFwjhm09+nIN13q6U0hP5lupgtoK52K6jasXcyAT36NPKoMp/EMy/wAs+eLwomIi8dkjT+la3cj9Pb+RWyGo6lnbULhGvREZvOaNjq519JR5BG4z8i7YyeYu3dLZl/kk7H39Pv32HIajqadtQuEAyGo6lnbULhDIajqWdtQuEMhqOpp21C4QyGo6mnbULhAMhqOpZ21C4RIqFGnpmxE/iGYZqTIso2olyslHp9K3f9/sNQ+K/XFV6BUywxXJDrzpY1E81FNCW7mkjslormaiVbv/AIH9yEf4Y9X9T/EGoEh+puJSwy4olsMMEaTUaSsozQZd7e5ewD17IajqWdtQuEMhqOpZ21C4QyGo6mnbULhDIajqadtQuEAyGo6lnbULhDIajqWdtQuEMhqOpp21C4RK6q6Z6glwpDcbqGSt1bakpS8iKhCr9lJxJaI0macREZGVjt3AQ611dRGSejH8QHFOYVJw4IhoNRo7JNwmcJetj79u/oZDZqPQ6gqOwf4jmpu032JqHYvIXYrtDwjp/wCBnVNTfSl+J8s1csbi1IUeH3wIIzufb/0h9AM9OT2EpQXUk4iSREX04XoRWL/ZAfrIajqWdtQuEMhqOpZ21C4QyGo6mnbULhDIajqadtQuEAyGo6lnbULhA6FUdSztqFwhkNR1NO2oXCJ9TWzRzJL/AFy4yaiukn1U5ozL7kSmiuA4Ol6LPcZWZdQzE/6maVktxD7lUHSNXdo/UyM/7O1isQr5DUdSztqFwiP0rRpzzCzT1FMSXzM38rcQyO1QdI1XNo/W2L7dztYrELGQ1HU07ahcIBkNR1LO2oXCGQ1HUs7ahcIZDUdTTtqFwhkNR1NO2oXCAZDUdSztqFwgGQ1HU07ahcIALYAAD5rrPSnV9V6heJJqae8TxUPGokJQxjwtupV7kRYSsm/cjK3qPeJaiqEyMTZ4/lVOKeUX5U42DShBq91HiI8P27na6b051MhVRJIeiMupI7kl5CXEkdrXIjL1sZ9/3H7hwo1PQTbUdttBXsltJISVzudkl29QHMAAADwD420TrSsTEJ+RekR0p+j8my6tBHe6jcQRqwr7km/a5JKxF3Ie/iL1dMrcCKtyDAakPkacKHVYU2NXmV6lisXtcv57WMPNvgv8OeoemjVNdW0x4xJSbLzSnHDbxEozMyWnwjO1iuSre6fYexjr09yQ6y2p1skOKQg3El6JWaSNSS7n6HcvUx2AAAABrvVXQfT3V+BcuESzaI7LJamlEn1NKlEZXL1Ox+nf7mObpCjdPUiOWXtx/CWd8bCydJZp8pmbtzxH2MvX7/uK0yIxUG1suNktDqVIWk/RSVJspJ/0Zjq0GhQemo6Ikds0tt4sJKUpZ+ZZrPzH3PuowFAAAAAAAa/Rqh1FJmy2pFMZajN4flnEKxqc+5rO/wDdsJWva52uewAAAAAA6tTKYppfgLaJ23kN1BrRe/opJKSfcrle/a9+9rD5WmdC9b16YvxaLOU86tWNxxtZN3K9z8c/Lh7WI72sRW9h9ZjXq/UOo4sqG3FpbLsdxdpTqledtOIiulOIva53838fcOL4f9MT+kIbUJ2aw6lpPl8NpTZkpS1LWRrNZ4yxLMiPCnsQ2YCAAAAAAAAAAAAAAAAAAAAAAAAAAAAAAAAAAAAAAAAAAAAAAAAAAAAAAAAAAAAAAAAAAAAAAAAAAAAAAAAAAAAAAAAAAAAAAAAAAAAAAAA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ggGEBIOEggNEhUQFhUZFBUPEhUQExgXGxEfFxYTExMjJzIqGCUvHBYTITchJDM1ODg4Fh49QTA2NScrLDUBCQoKBQUFDQUFDSkYEhgpKSkpKSkpKSkpKSkpKSkpKSkpKSkpKSkpKSkpKSkpKSkpKSkpKSkpKSkpKSkpKSkpKf/AABEIAG8A5QMBIgACEQEDEQH/xAAcAAEBAAIDAQEAAAAAAAAAAAAABQEGAwQHCAL/xAA2EAAABQIFAgQEBgEFAQAAAAAAAQIDBAUREhVWk9MGIRMiMUEHFCNRFjIzYXGBQiRDYpGhU//EABQBAQAAAAAAAAAAAAAAAAAAAAD/xAAUEQEAAAAAAAAAAAAAAAAAAAAA/9oADAMBAAIRAxEAPwD3EAAAABojfxdpLlXyfwleuAn8acBvf/LD9vbFf83a3uA3sAAAAAAAAAAAAAAAAAAAAAAAAAAAAAAAAAAAAAAAAAAAABHeotQcUpRdQy0kZmZJS1FMiK/ZJGbZn+3cBydUTnqZBlyGzIlssPLQZliLEllSkmZe/ci7DyqV0ZT+iunfmjjNImklh0nlpwvIe8ZK0JRiIjSaSMyw2/xO97DcOvIj9Lpsxx7qeRhNh1NnG4qSWpTZpS3cm79zMi7d+48xYqVU+MVTbhFNdXDjOeKanm2CXgKyTWtBJSR3M8JFY7YzvfuA+hiGREyKpalmbMPiDIqlqWZsw+IBbARMiqWpZmzD4gyKpalmbMPiAWwETIqlqWZsw+IMiqWpZmzD4gFsBEyKpalmbMPiDIqlqWZsw+IBbARMiqWpZmzD4gyKpalmbMPiAWwETIqlqWZsw+IMiqWpZmzD4gFsBEyKpalmbMPiDIqlqWZsw+IBbAQnqRPjpUtXU8wkpIzM/BidiIrmf6QwzSJ8hKVp6nmGlREZH4MTuRlcj/SAXgETIqlqWZsw+IMiqWpZmzD4gFsBEyKpalmbMPiDIqlqWZsw+IBbARMiqWpZmzD4gyKpalmbMPiAWwETIqlqWZsw+IMiqWpZmzD4gFsBEyKpalmbMPiABbGuVxl6ktPS3OpZbTTRKWoiaiGSUl3wpu3c/YiIzufb3MbGPKfjVBq3yzMdurPL+flNsk04llCCxXUhONKCVbESS8xn29QGgJb6o+NstLRPyCiNLVZ15CSQ2ntc14CSlbmFSfKX39SK6h6h8OOhslhl4FZkNGtbhOG2zF86kPKbIzNTalWsXYjM7XMQuoo9T+FkaHT6bOfdkSlqJDfy8bCo0kXiOK8mIzupBeZXYvU7JGpEn4p9OtPSSkPEmO5ifQhTThpUpCX1LcbL1IyWRqt9zv7gPdMiqWpZu1D4ho3TvUXUHVdTkxWK0+mJB8rrrrEY3lOYlJsgiQRJK6VepH2Qf3IirdA1Gf1vAbmfiGUhZ4kuISiEokrT2P8A2rkR9lER97KL+RpHwWokumS6nT1VV2O8ybVyZQyvGSDWk13WhVi86LWt+f8A6Cz0h15I6sqb0BvqOWpokGpl0o0VpSsKrKJRGhWIrGkyV5fcsPuPQciqWpZu1D4hCi9NRKTOU0zVXkSJKFOvKaYgJVgJZFjc+lfutXbt3MlH/iYvZFUdSzdqHxAOFVNlpcJk+qZmNSVLJPgxLmlKiSo/0vutP/Y5ciqWpZu1D4hJfo1QKoMp/EMu/wAs+eLwomIi8dkjT+la3cj/AK/kV8iqOpZu1D4gGMiqWpZu1D4gyKpalm7UPiGciqOpZu1D4gyKo6lm7UPiAYyKpalm7UPiE+XDq0eTHYLqOVheS8ajNmJiLASTLD9P/kYo5FUdSzdqHxCRUKNUEzYifxDLM1JkWUbUS5WSi9vpW7/v9gFbIqlqWbtQ+IMiqWpZu1D4hnIqjqWbtQ+IMiqOpZu1D4gGMiqWpZu1D4gyKpalm7UPiGciqOpZu1D4gyKo6lm7UPiAdOsUSoojvmfUcw7NOdjaiWPyH2P6QUeiVFcdgy6jmFdpvsTUSxeQuxfSCsUSoojvmfUcw7NOdjah2PyH2P6QUeiVFcdgy6jmFdpvsTUOxeQuxfSAdvIqlqWbtQ+IMiqWpZu1D4hnIqjqWbtQ+IMiqOpZu1D4gGMiqWpZu1D4gyKpalm7UPiGciqOpZu1D4hg6FUdSzdqHxAOKLTZc1JqR1TMURKWgzJmJ+ZDhtrL9L2UlRf0OXIqlqWbtQ+ISOl6NPcZWZdQzE/6maVktxD7lUHSNXdo/UyM/wCztYuwsZFUdSzdqHxAMZFUtSzdqHxBkVS1LN2ofEM5FUdSzdqHxBkVR1LN2ofEAxkVS1LN2ofEAzkVR1LN2ofEMALY0jrrpGp1VnxWqjIecjPNyGGVIipLEhzESEOeHdJ4bkRquXpcjG7iO9RJ7ilKLqGakjMzJKW4hkRGf5SM2jPt6dzAai/R3qo7FrDFclu+CTrbp/LxikobV2UWAmrmpC0ndpSTPuq1j7K7zMR+nzZbSuqJDZeCzJWpaYSVH+oy4tRm1YkpRHY7+hYjufch2n/h+l503y6gqDbqvzORyiMLX2MiJw0tFj9T/NcRqx0CpyZDS7XqhIQsn02kqYdwqJKXUn4ZtYVp+j3JRepIP2MBx/C3pGbDgm6iqy4yZbrjyGktRiNKFWS3ixIV3wJQfaxd+xe52p3w3anvpmKrk9L6OxPMpisu2wmnCpSWvMVjPsf7fYhWyGo6mnbULhDIajqadtQuEB1oXRz9PxGjqCaSl2xrU1DU4syvY3HDZuq1zIr+g7OQ1HUs7ahcIZDUdTTtqFwjhm09+nIN13q6U0hP5lupgtoK52K6jasXcyAT36NPKoMp/EMy/wAs+eLwomIi8dkjT+la3cj9Pb+RWyGo6lnbULhGvREZvOaNjq519JR5BG4z8i7YyeYu3dLZl/kk7H39Pv32HIajqadtQuEAyGo6lnbULhDIajqWdtQuEMhqOpp21C4QyGo6mnbULhAMhqOpZ21C4RIqFGnpmxE/iGYZqTIso2olyslHp9K3f9/sNQ+K/XFV6BUywxXJDrzpY1E81FNCW7mkjslormaiVbv/AIH9yEf4Y9X9T/EGoEh+puJSwy4olsMMEaTUaSsozQZd7e5ewD17IajqWdtQuEMhqOpZ21C4QyGo6mnbULhDIajqadtQuEAyGo6lnbULhDIajqWdtQuEMhqOpp21C4RK6q6Z6glwpDcbqGSt1bakpS8iKhCr9lJxJaI0macREZGVjt3AQ611dRGSejH8QHFOYVJw4IhoNRo7JNwmcJetj79u/oZDZqPQ6gqOwf4jmpu032JqHYvIXYrtDwjp/wCBnVNTfSl+J8s1csbi1IUeH3wIIzufb/0h9AM9OT2EpQXUk4iSREX04XoRWL/ZAfrIajqWdtQuEMhqOpZ21C4QyGo6mnbULhDIajqadtQuEAyGo6lnbULhA6FUdSztqFwhkNR1NO2oXCJ9TWzRzJL/AFy4yaiukn1U5ozL7kSmiuA4Ol6LPcZWZdQzE/6maVktxD7lUHSNXdo/UyM/7O1isQr5DUdSztqFwiP0rRpzzCzT1FMSXzM38rcQyO1QdI1XNo/W2L7dztYrELGQ1HU07ahcIBkNR1LO2oXCGQ1HUs7ahcIZDUdTTtqFwhkNR1NO2oXCAZDUdSztqFwgGQ1HU07ahcIALYAAD5rrPSnV9V6heJJqae8TxUPGokJQxjwtupV7kRYSsm/cjK3qPeJaiqEyMTZ4/lVOKeUX5U42DShBq91HiI8P27na6b051MhVRJIeiMupI7kl5CXEkdrXIjL1sZ9/3H7hwo1PQTbUdttBXsltJISVzudkl29QHMAAADwD420TrSsTEJ+RekR0p+j8my6tBHe6jcQRqwr7km/a5JKxF3Ie/iL1dMrcCKtyDAakPkacKHVYU2NXmV6lisXtcv57WMPNvgv8OeoemjVNdW0x4xJSbLzSnHDbxEozMyWnwjO1iuSre6fYexjr09yQ6y2p1skOKQg3El6JWaSNSS7n6HcvUx2AAAABrvVXQfT3V+BcuESzaI7LJamlEn1NKlEZXL1Ox+nf7mObpCjdPUiOWXtx/CWd8bCydJZp8pmbtzxH2MvX7/uK0yIxUG1suNktDqVIWk/RSVJspJ/0Zjq0GhQemo6Ikds0tt4sJKUpZ+ZZrPzH3PuowFAAAAAAAa/Rqh1FJmy2pFMZajN4flnEKxqc+5rO/wDdsJWva52uewAAAAAA6tTKYppfgLaJ23kN1BrRe/opJKSfcrle/a9+9rD5WmdC9b16YvxaLOU86tWNxxtZN3K9z8c/Lh7WI72sRW9h9ZjXq/UOo4sqG3FpbLsdxdpTqledtOIiulOIva53838fcOL4f9MT+kIbUJ2aw6lpPl8NpTZkpS1LWRrNZ4yxLMiPCnsQ2YCAAAAAAAAAAAAAAAAAAAAAAAAAAAAAAAAAAAAAAAAAAAAAAAAAAAAAAAAAAAAAAAAAAAAAAAAAAAAAAAAAAAAAAAAAAAAAAAAAAAAAAAAAAAAH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concertinaconnection.com/vader%20staccato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7" b="20471"/>
          <a:stretch/>
        </p:blipFill>
        <p:spPr bwMode="auto">
          <a:xfrm>
            <a:off x="1981200" y="4267200"/>
            <a:ext cx="4945796" cy="1711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95400" y="6216318"/>
            <a:ext cx="6172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Draw a staccato note next to the definition of staccato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286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Sharp </a:t>
            </a:r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5" name="Text Box 26"/>
          <p:cNvSpPr txBox="1"/>
          <p:nvPr/>
        </p:nvSpPr>
        <p:spPr>
          <a:xfrm>
            <a:off x="3541568" y="1752600"/>
            <a:ext cx="2137064" cy="10668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WHAT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IS DO?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</a:t>
            </a:r>
            <a:endParaRPr lang="en-US" sz="28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5437909"/>
            <a:ext cx="40386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DO         MI           LA            TI            SOL</a:t>
            </a:r>
            <a:endParaRPr lang="en-US" dirty="0"/>
          </a:p>
        </p:txBody>
      </p:sp>
      <p:pic>
        <p:nvPicPr>
          <p:cNvPr id="4098" name="Picture 2" descr="http://www.quia.com/files/quia/users/benwagoner/Sharps/TrebleSolfege/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" y="2971800"/>
            <a:ext cx="728662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8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Sharp </a:t>
            </a:r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5" name="Text Box 26"/>
          <p:cNvSpPr txBox="1"/>
          <p:nvPr/>
        </p:nvSpPr>
        <p:spPr>
          <a:xfrm>
            <a:off x="3541568" y="1752600"/>
            <a:ext cx="2137064" cy="10668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WHAT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IS DO?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C#</a:t>
            </a:r>
            <a:endParaRPr lang="en-US" sz="28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4518" y="5437909"/>
            <a:ext cx="40386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DO         LA         MI         TI          SOL</a:t>
            </a:r>
            <a:endParaRPr lang="en-US" dirty="0"/>
          </a:p>
        </p:txBody>
      </p:sp>
      <p:pic>
        <p:nvPicPr>
          <p:cNvPr id="5122" name="Picture 2" descr="http://www.quia.com/files/quia/users/benwagoner/Sharps/TrebleSolfege/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71800"/>
            <a:ext cx="72771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89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Legato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505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An Italian term that indicates notes should be played smooth and connected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27862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2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9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Key Signature</a:t>
            </a:r>
            <a:endParaRPr lang="en-US" sz="72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133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u="sng" dirty="0" smtClean="0"/>
              <a:t>Definition:</a:t>
            </a:r>
            <a:r>
              <a:rPr lang="en-US" sz="4800" dirty="0"/>
              <a:t> </a:t>
            </a:r>
            <a:r>
              <a:rPr lang="en-US" sz="4800" dirty="0" smtClean="0"/>
              <a:t>A key signature tells us what notes are flatted or sharped in the song</a:t>
            </a:r>
            <a:endParaRPr lang="en-US" sz="4800" b="1" u="sng" dirty="0"/>
          </a:p>
        </p:txBody>
      </p:sp>
    </p:spTree>
    <p:extLst>
      <p:ext uri="{BB962C8B-B14F-4D97-AF65-F5344CB8AC3E}">
        <p14:creationId xmlns:p14="http://schemas.microsoft.com/office/powerpoint/2010/main" val="1978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828</Words>
  <Application>Microsoft Office PowerPoint</Application>
  <PresentationFormat>On-screen Show (4:3)</PresentationFormat>
  <Paragraphs>224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Quia  Tier 2 Quarter 2    Week 1 </vt:lpstr>
      <vt:lpstr>Sixteenth Notes</vt:lpstr>
      <vt:lpstr>Counting Sixteenth Notes</vt:lpstr>
      <vt:lpstr>Rhythm Counting</vt:lpstr>
      <vt:lpstr>Rhythm Counting</vt:lpstr>
      <vt:lpstr>Staccato</vt:lpstr>
      <vt:lpstr>Legato</vt:lpstr>
      <vt:lpstr>Quia  Tier 2 Quarter 2    Week 2 </vt:lpstr>
      <vt:lpstr>Key Signature</vt:lpstr>
      <vt:lpstr>Flats</vt:lpstr>
      <vt:lpstr>Flats</vt:lpstr>
      <vt:lpstr>Order of the Flats</vt:lpstr>
      <vt:lpstr>Flat Identification</vt:lpstr>
      <vt:lpstr>Flat Identification</vt:lpstr>
      <vt:lpstr>Flat Identification</vt:lpstr>
      <vt:lpstr>Flat Accidentals</vt:lpstr>
      <vt:lpstr>Flat Accidentals</vt:lpstr>
      <vt:lpstr>Flat Accidentals</vt:lpstr>
      <vt:lpstr>Flat Accidentals</vt:lpstr>
      <vt:lpstr>Finding “DO”</vt:lpstr>
      <vt:lpstr>Finding “DO”</vt:lpstr>
      <vt:lpstr>Finding “DO”</vt:lpstr>
      <vt:lpstr>Finding “DO”</vt:lpstr>
      <vt:lpstr>Rule for Finding “DO”</vt:lpstr>
      <vt:lpstr>Rule for Finding “DO”</vt:lpstr>
      <vt:lpstr>Finding “DO”</vt:lpstr>
      <vt:lpstr>Finding “DO”</vt:lpstr>
      <vt:lpstr>Finding “DO”</vt:lpstr>
      <vt:lpstr>Finding “DO”</vt:lpstr>
      <vt:lpstr>Finding “DO”</vt:lpstr>
      <vt:lpstr>Finding “DO”</vt:lpstr>
      <vt:lpstr>Quia  Tier 2 Quarter 2    Week 3 </vt:lpstr>
      <vt:lpstr>Flat Solfege</vt:lpstr>
      <vt:lpstr>Flat Solfege</vt:lpstr>
      <vt:lpstr>Flat Solfege</vt:lpstr>
      <vt:lpstr>Flat Solfege</vt:lpstr>
      <vt:lpstr>Triad</vt:lpstr>
      <vt:lpstr>Solfege Used for a Triad</vt:lpstr>
      <vt:lpstr>Quia  Tier 2 Quarter 2    Week 4 </vt:lpstr>
      <vt:lpstr>Sharps</vt:lpstr>
      <vt:lpstr>Sharps</vt:lpstr>
      <vt:lpstr>Order of the Sharps</vt:lpstr>
      <vt:lpstr>Order of the Sharps</vt:lpstr>
      <vt:lpstr>Sharp Identification</vt:lpstr>
      <vt:lpstr>Sharp Identification</vt:lpstr>
      <vt:lpstr>Sharp Identification</vt:lpstr>
      <vt:lpstr>Finding DO</vt:lpstr>
      <vt:lpstr>Rule for finding DO</vt:lpstr>
      <vt:lpstr>Rule for finding DO</vt:lpstr>
      <vt:lpstr>Rule for finding DO</vt:lpstr>
      <vt:lpstr>Finding DO</vt:lpstr>
      <vt:lpstr>Finding DO</vt:lpstr>
      <vt:lpstr>Finding DO</vt:lpstr>
      <vt:lpstr>Finding DO</vt:lpstr>
      <vt:lpstr>Finding DO</vt:lpstr>
      <vt:lpstr>Finding DO</vt:lpstr>
      <vt:lpstr>Finding DO</vt:lpstr>
      <vt:lpstr>Quia  Tier 2 Quarter 2    Week 5 </vt:lpstr>
      <vt:lpstr>Sharp Solfege</vt:lpstr>
      <vt:lpstr>Sharp Solfege</vt:lpstr>
      <vt:lpstr>Sharp Solfege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Quia  Level 2 Quarter 1    Week 1</dc:title>
  <dc:creator>Owner</dc:creator>
  <cp:lastModifiedBy>00, 00</cp:lastModifiedBy>
  <cp:revision>9</cp:revision>
  <dcterms:created xsi:type="dcterms:W3CDTF">2013-07-26T23:44:58Z</dcterms:created>
  <dcterms:modified xsi:type="dcterms:W3CDTF">2016-01-19T15:59:37Z</dcterms:modified>
</cp:coreProperties>
</file>