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22" r:id="rId3"/>
    <p:sldId id="323" r:id="rId4"/>
    <p:sldId id="324" r:id="rId5"/>
    <p:sldId id="325" r:id="rId6"/>
    <p:sldId id="326" r:id="rId7"/>
    <p:sldId id="327" r:id="rId8"/>
    <p:sldId id="25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271" r:id="rId18"/>
    <p:sldId id="336" r:id="rId19"/>
    <p:sldId id="337" r:id="rId20"/>
    <p:sldId id="283" r:id="rId21"/>
    <p:sldId id="284" r:id="rId22"/>
    <p:sldId id="285" r:id="rId23"/>
    <p:sldId id="286" r:id="rId24"/>
    <p:sldId id="287" r:id="rId25"/>
    <p:sldId id="288" r:id="rId26"/>
    <p:sldId id="338" r:id="rId27"/>
    <p:sldId id="339" r:id="rId28"/>
    <p:sldId id="340" r:id="rId29"/>
    <p:sldId id="341" r:id="rId30"/>
    <p:sldId id="294" r:id="rId31"/>
    <p:sldId id="295" r:id="rId32"/>
    <p:sldId id="296" r:id="rId33"/>
    <p:sldId id="297" r:id="rId34"/>
    <p:sldId id="299" r:id="rId35"/>
    <p:sldId id="300" r:id="rId36"/>
    <p:sldId id="303" r:id="rId37"/>
    <p:sldId id="304" r:id="rId38"/>
    <p:sldId id="305" r:id="rId39"/>
    <p:sldId id="306" r:id="rId40"/>
    <p:sldId id="307" r:id="rId41"/>
    <p:sldId id="308" r:id="rId42"/>
    <p:sldId id="310" r:id="rId43"/>
    <p:sldId id="311" r:id="rId44"/>
    <p:sldId id="31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0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65BA-B455-44C7-93AA-F549654114C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C47-36F3-4E8E-AA48-F498D9585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51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hl=en&amp;biw=1920&amp;bih=932&amp;tbm=isch&amp;tbnid=EwaZwnqhLfbckM:&amp;imgrefurl=http://www.stryder.com/stryder/archive/2009/2009.05-14.07-05.html&amp;docid=8HAfrU6_4M1ArM&amp;imgurl=http://stryder.com/docs/loam/water//repeat_sign_(music).png&amp;w=90&amp;h=137&amp;ei=IpmFULHnMorSqgHu74CoBQ&amp;zoom=1&amp;iact=hc&amp;vpx=696&amp;vpy=186&amp;dur=1039&amp;hovh=109&amp;hovw=72&amp;tx=84&amp;ty=51&amp;sig=112605387746296618425&amp;page=1&amp;tbnh=109&amp;tbnw=72&amp;start=0&amp;ndsp=44&amp;ved=1t:429,r:2,s:0,i:7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google.com/url?sa=i&amp;rct=j&amp;q=&amp;esrc=s&amp;frm=1&amp;source=images&amp;cd=&amp;cad=rja&amp;docid=4TTgPkdyr3LoCM&amp;tbnid=unzLR3YMTJ9KqM:&amp;ved=0CAUQjRw&amp;url=http://blog.learntoplaymusic.com/music-lessons/ukulele/beginner-ukulele/beginner-ukulele-introduction/&amp;ei=0xFgUsSDPIrd2QWj_YHwBw&amp;bvm=bv.54176721,d.b2I&amp;psig=AFQjCNG92WlWla1rC2zqN633hV0i0L4Y6A&amp;ust=1382114126537245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Definition:</a:t>
            </a:r>
          </a:p>
          <a:p>
            <a:pPr marL="0" indent="0">
              <a:buNone/>
            </a:pPr>
            <a:r>
              <a:rPr lang="en-US" sz="4400" dirty="0" smtClean="0"/>
              <a:t>The note should be emphasized more than the </a:t>
            </a:r>
            <a:r>
              <a:rPr lang="en-US" sz="4400" dirty="0" smtClean="0"/>
              <a:t>notes around it</a:t>
            </a:r>
            <a:endParaRPr lang="en-US" sz="4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Accent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026" name="Picture 2" descr="http://www.theoryinabox.org/blogimages/dynamic_acc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630935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Slur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65" t="38120" r="3845" b="15337"/>
          <a:stretch/>
        </p:blipFill>
        <p:spPr bwMode="auto">
          <a:xfrm>
            <a:off x="685800" y="2590800"/>
            <a:ext cx="2971800" cy="2971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4800" y="3429000"/>
            <a:ext cx="426720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of Symbol: </a:t>
            </a:r>
          </a:p>
          <a:p>
            <a:pPr algn="ctr"/>
            <a:r>
              <a:rPr lang="en-US" sz="4400" dirty="0" smtClean="0"/>
              <a:t>SLUR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23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Definition: </a:t>
            </a:r>
          </a:p>
          <a:p>
            <a:pPr marL="0" indent="0">
              <a:buNone/>
            </a:pPr>
            <a:r>
              <a:rPr lang="en-US" sz="4400" dirty="0" smtClean="0"/>
              <a:t>This symbol indicates that notes should be sung in a legato style (smooth and connected)</a:t>
            </a:r>
            <a:endParaRPr lang="en-US" sz="4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Slur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38" b="71574"/>
          <a:stretch/>
        </p:blipFill>
        <p:spPr bwMode="auto">
          <a:xfrm>
            <a:off x="1600200" y="4724399"/>
            <a:ext cx="6338455" cy="13993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1873" y="627001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Circle the slur in the music example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13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26" y="2286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Pick-up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Definition:</a:t>
            </a:r>
          </a:p>
          <a:p>
            <a:pPr marL="0" indent="0">
              <a:buNone/>
            </a:pPr>
            <a:r>
              <a:rPr lang="en-US" sz="4400" dirty="0" smtClean="0"/>
              <a:t>The note or notes that start the phrase before the first </a:t>
            </a:r>
            <a:r>
              <a:rPr lang="en-US" sz="4400" u="sng" dirty="0" smtClean="0"/>
              <a:t>complete</a:t>
            </a:r>
            <a:r>
              <a:rPr lang="en-US" sz="4400" dirty="0" smtClean="0"/>
              <a:t> measure of the phrase.  </a:t>
            </a:r>
            <a:endParaRPr lang="en-US" sz="4400" dirty="0"/>
          </a:p>
        </p:txBody>
      </p:sp>
      <p:pic>
        <p:nvPicPr>
          <p:cNvPr id="2050" name="Picture 2" descr="https://encrypted-tbn1.gstatic.com/images?q=tbn:ANd9GcRKbKcDdNhLjNoMP4dsRJQXyl7saAK2tgUfQWhg6Zq_sZwW02oGd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8" b="56749"/>
          <a:stretch/>
        </p:blipFill>
        <p:spPr bwMode="auto">
          <a:xfrm>
            <a:off x="1690254" y="4724400"/>
            <a:ext cx="559754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0" y="4419600"/>
            <a:ext cx="2895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Pick-up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 smtClean="0"/>
              <a:t>Example: </a:t>
            </a:r>
          </a:p>
          <a:p>
            <a:pPr marL="0" indent="0" algn="ctr">
              <a:buNone/>
            </a:pPr>
            <a:r>
              <a:rPr lang="en-US" sz="4000" dirty="0"/>
              <a:t>If your director says to start at the PICK-UP to measure 84, </a:t>
            </a:r>
            <a:r>
              <a:rPr lang="en-US" sz="4000" dirty="0" smtClean="0"/>
              <a:t>we </a:t>
            </a:r>
            <a:r>
              <a:rPr lang="en-US" sz="4000" dirty="0"/>
              <a:t>start</a:t>
            </a:r>
            <a:r>
              <a:rPr lang="en-US" sz="4000" dirty="0" smtClean="0"/>
              <a:t>...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with </a:t>
            </a:r>
            <a:r>
              <a:rPr lang="en-US" sz="4000" dirty="0"/>
              <a:t>the few notes </a:t>
            </a:r>
            <a:r>
              <a:rPr lang="en-US" sz="4000" dirty="0" smtClean="0"/>
              <a:t>BEFORE </a:t>
            </a:r>
            <a:r>
              <a:rPr lang="en-US" sz="4000" dirty="0"/>
              <a:t>measure 84 that really </a:t>
            </a:r>
            <a:r>
              <a:rPr lang="en-US" sz="4000" dirty="0" smtClean="0"/>
              <a:t>start </a:t>
            </a:r>
            <a:r>
              <a:rPr lang="en-US" sz="4000" dirty="0"/>
              <a:t>the phrase</a:t>
            </a:r>
          </a:p>
        </p:txBody>
      </p:sp>
    </p:spTree>
    <p:extLst>
      <p:ext uri="{BB962C8B-B14F-4D97-AF65-F5344CB8AC3E}">
        <p14:creationId xmlns:p14="http://schemas.microsoft.com/office/powerpoint/2010/main" val="51389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Repeat Sign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4" name="rg_hi" descr="https://encrypted-tbn1.gstatic.com/images?q=tbn:ANd9GcQ6_d6riaRYkhtTRl8ODlQyaKt-RNlABVSA4btbRjkq1NZj-Etm6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14478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27218" y="3086725"/>
            <a:ext cx="495300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of Symbol: Repeat Sign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38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This sign means the section should be repeated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Repeat Sign</a:t>
            </a:r>
            <a:endParaRPr lang="en-US" sz="8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295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Counting Dotted Quarter Notes</a:t>
            </a:r>
            <a:endParaRPr lang="en-US" sz="4000" dirty="0">
              <a:latin typeface="Cooper Black" pitchFamily="18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2250198" y="2743200"/>
            <a:ext cx="914400" cy="1493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705" y="2743200"/>
            <a:ext cx="861118" cy="1493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85170" y="307446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4012574" y="3028295"/>
            <a:ext cx="3519055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  </a:t>
            </a:r>
            <a:r>
              <a:rPr lang="en-US" sz="5400" dirty="0" smtClean="0"/>
              <a:t>+_2_+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4903749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When the eighth note comes before the dotted quarter note, counting for dotted quarter notes will look like a sandwich with “and signs” sandwiching a “number” in the middle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129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35070" y="1235075"/>
            <a:ext cx="0" cy="583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234306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latin typeface="Cooper Black" pitchFamily="18" charset="0"/>
              </a:rPr>
              <a:t>Rhythm Counting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3429001"/>
            <a:ext cx="4572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1_2_3    (4)         1    +_2_+  3_4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5715000"/>
            <a:ext cx="44958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1  +_2_+  </a:t>
            </a:r>
            <a:r>
              <a:rPr lang="en-US" sz="2400" dirty="0" smtClean="0"/>
              <a:t>  (</a:t>
            </a:r>
            <a:r>
              <a:rPr lang="en-US" sz="2400" dirty="0" smtClean="0"/>
              <a:t>3_4)      </a:t>
            </a:r>
            <a:r>
              <a:rPr lang="en-US" sz="2400" dirty="0" smtClean="0"/>
              <a:t>   </a:t>
            </a:r>
            <a:r>
              <a:rPr lang="en-US" sz="2400" dirty="0" smtClean="0"/>
              <a:t>(1)    2_3_4</a:t>
            </a:r>
            <a:endParaRPr lang="en-US" sz="2400" dirty="0"/>
          </a:p>
        </p:txBody>
      </p:sp>
      <p:pic>
        <p:nvPicPr>
          <p:cNvPr id="10" name="Picture 9" descr="http://www.quia.com/files/quia/users/benwagoner/Rhythms/Level3/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432" y="1971041"/>
            <a:ext cx="4867275" cy="130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www.quia.com/files/quia/users/benwagoner/Rhythms/Level3/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648" y="4343400"/>
            <a:ext cx="4848225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0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Adding a DOT to a note: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Adding a dot to a note increases it’s value by </a:t>
            </a:r>
            <a:r>
              <a:rPr lang="en-US" sz="4000" dirty="0" smtClean="0"/>
              <a:t>half of the original note value.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D.C.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D.C. stands for…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Da Capo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English Translation:  From the beginning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3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D.S.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D.S. stands for…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Del Segno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English Translation:  From the 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94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6096000" cy="236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 symbol that tells you to skip to a new part of the song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631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D.C. Al 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4958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dirty="0" smtClean="0"/>
              <a:t>Definition: Go </a:t>
            </a:r>
            <a:r>
              <a:rPr lang="en-US" sz="4000" dirty="0"/>
              <a:t>back to the beginning and sing until you cut to the coda</a:t>
            </a:r>
          </a:p>
        </p:txBody>
      </p:sp>
      <p:pic>
        <p:nvPicPr>
          <p:cNvPr id="10242" name="Picture 2" descr="https://encrypted-tbn3.gstatic.com/images?q=tbn:ANd9GcT4ToqOHR52qJ-RyPCtKuvwTP-yhKbkCXR5-duezRH_8CqMuVO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5"/>
          <a:stretch/>
        </p:blipFill>
        <p:spPr bwMode="auto">
          <a:xfrm>
            <a:off x="3651903" y="2438400"/>
            <a:ext cx="1676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1524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“Da Capo Al Coda” literally means “From the beginning to the Coda”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776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D.S. Al Coda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495800"/>
            <a:ext cx="73152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Definition: Go </a:t>
            </a:r>
            <a:r>
              <a:rPr lang="en-US" sz="4800" dirty="0"/>
              <a:t>back to the sign and sing until the coda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“Del Segno al Coda” literally means “From the sign to the Coda”</a:t>
            </a:r>
            <a:endParaRPr lang="en-US" sz="2000" dirty="0"/>
          </a:p>
        </p:txBody>
      </p:sp>
      <p:pic>
        <p:nvPicPr>
          <p:cNvPr id="11266" name="Picture 2" descr="http://0.tqn.com/d/piano/1/G/k/J/-/-/GL_segno-coda-musi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81"/>
          <a:stretch/>
        </p:blipFill>
        <p:spPr bwMode="auto">
          <a:xfrm>
            <a:off x="3733800" y="2362200"/>
            <a:ext cx="135806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0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4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0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990600" y="2621280"/>
            <a:ext cx="1371600" cy="2103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9556" y="2797126"/>
            <a:ext cx="5467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 Name</a:t>
            </a:r>
            <a:r>
              <a:rPr lang="en-US" sz="2800" dirty="0" smtClean="0"/>
              <a:t>: Dotted Quarter Note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09556" y="3837577"/>
            <a:ext cx="417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 Duration: 1 ½ Counts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419100" y="2121626"/>
            <a:ext cx="1143000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1151"/>
            <a:ext cx="1276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92" y="4267200"/>
            <a:ext cx="1276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2133600" y="4248150"/>
            <a:ext cx="1143000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2438400"/>
            <a:ext cx="41910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= #_+_#  </a:t>
            </a:r>
            <a:r>
              <a:rPr lang="en-US" sz="4400" dirty="0" smtClean="0"/>
              <a:t>  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520654"/>
            <a:ext cx="41910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= # </a:t>
            </a:r>
            <a:r>
              <a:rPr lang="en-US" sz="4400" dirty="0" smtClean="0"/>
              <a:t>  +_#_+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49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200" dirty="0" smtClean="0">
                <a:latin typeface="Cooper Black" pitchFamily="18" charset="0"/>
              </a:rPr>
              <a:t>Dotted Quarter Note Counting</a:t>
            </a:r>
            <a:endParaRPr lang="en-US" sz="4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505200"/>
            <a:ext cx="5791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 </a:t>
            </a:r>
            <a:r>
              <a:rPr lang="en-US" sz="2800" dirty="0" smtClean="0"/>
              <a:t> +_</a:t>
            </a:r>
            <a:r>
              <a:rPr lang="en-US" sz="2800" dirty="0" smtClean="0"/>
              <a:t>2_+  </a:t>
            </a:r>
            <a:r>
              <a:rPr lang="en-US" sz="2800" dirty="0" smtClean="0"/>
              <a:t>3</a:t>
            </a:r>
            <a:r>
              <a:rPr lang="en-US" sz="2800" dirty="0" smtClean="0"/>
              <a:t>_+_4 </a:t>
            </a:r>
            <a:r>
              <a:rPr lang="en-US" sz="2800" dirty="0" smtClean="0"/>
              <a:t>  </a:t>
            </a:r>
            <a:r>
              <a:rPr lang="en-US" sz="2800" dirty="0" smtClean="0"/>
              <a:t>+       1_2_3_4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791200"/>
            <a:ext cx="5486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1_+_2  +     3       1   +_2_+    3</a:t>
            </a:r>
            <a:endParaRPr lang="en-US" sz="2800" dirty="0"/>
          </a:p>
        </p:txBody>
      </p:sp>
      <p:pic>
        <p:nvPicPr>
          <p:cNvPr id="7" name="Picture 6" descr="http://www.quia.com/files/quia/users/jbrooks1225/Rhythms/Level3/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6553200" cy="1110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59" y="4495800"/>
            <a:ext cx="5989496" cy="116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200" dirty="0" smtClean="0">
                <a:latin typeface="Cooper Black" pitchFamily="18" charset="0"/>
              </a:rPr>
              <a:t>Dotted Quarter Note Counting</a:t>
            </a:r>
            <a:endParaRPr lang="en-US" sz="42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9630" y="3766810"/>
            <a:ext cx="656883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  2   +_3_+      (4)         (1_2)        </a:t>
            </a:r>
            <a:r>
              <a:rPr lang="en-US" sz="2800" dirty="0" smtClean="0"/>
              <a:t>3</a:t>
            </a:r>
            <a:r>
              <a:rPr lang="en-US" sz="2800" dirty="0" smtClean="0"/>
              <a:t>_+_4   +</a:t>
            </a:r>
            <a:endParaRPr lang="en-US" sz="2800" dirty="0"/>
          </a:p>
        </p:txBody>
      </p:sp>
      <p:pic>
        <p:nvPicPr>
          <p:cNvPr id="5" name="Picture 4" descr="http://www.quia.com/files/quia/users/jbrooks1225/Rhythms/Level3/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270263" cy="112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0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2" y="2953770"/>
            <a:ext cx="761999" cy="1025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02176" y="2959251"/>
            <a:ext cx="761999" cy="1025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47"/>
          <p:cNvSpPr txBox="1"/>
          <p:nvPr/>
        </p:nvSpPr>
        <p:spPr>
          <a:xfrm>
            <a:off x="5029202" y="3995619"/>
            <a:ext cx="761999" cy="5663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Draw Note</a:t>
            </a:r>
            <a:endParaRPr lang="en-US" sz="2400" dirty="0">
              <a:effectLst/>
              <a:ea typeface="Calibri"/>
              <a:cs typeface="Times New Roman"/>
            </a:endParaRPr>
          </a:p>
        </p:txBody>
      </p:sp>
      <p:sp>
        <p:nvSpPr>
          <p:cNvPr id="17" name="Text Box 47"/>
          <p:cNvSpPr txBox="1"/>
          <p:nvPr/>
        </p:nvSpPr>
        <p:spPr>
          <a:xfrm>
            <a:off x="6002176" y="3995619"/>
            <a:ext cx="757454" cy="5663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350" dirty="0" smtClean="0">
                <a:effectLst/>
                <a:ea typeface="Calibri"/>
                <a:cs typeface="Times New Roman"/>
              </a:rPr>
              <a:t>Write Counts</a:t>
            </a:r>
            <a:endParaRPr lang="en-US" sz="1350" dirty="0">
              <a:effectLst/>
              <a:ea typeface="Calibri"/>
              <a:cs typeface="Times New Roman"/>
            </a:endParaRPr>
          </a:p>
        </p:txBody>
      </p:sp>
      <p:pic>
        <p:nvPicPr>
          <p:cNvPr id="18" name="Picture 1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3" r="21176"/>
          <a:stretch/>
        </p:blipFill>
        <p:spPr bwMode="auto">
          <a:xfrm>
            <a:off x="1341293" y="3002532"/>
            <a:ext cx="790575" cy="11135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78107" y="3276600"/>
            <a:ext cx="4572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  <p:pic>
        <p:nvPicPr>
          <p:cNvPr id="20" name="Picture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9" t="66845" r="11764" b="9684"/>
          <a:stretch/>
        </p:blipFill>
        <p:spPr bwMode="auto">
          <a:xfrm>
            <a:off x="3307768" y="3186926"/>
            <a:ext cx="381000" cy="887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35130" y="3276599"/>
            <a:ext cx="533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7196" y="2387450"/>
            <a:ext cx="60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3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7979" y="4267199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5248" y="4146210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48504" y="4234833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½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1329" y="4234833"/>
            <a:ext cx="45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=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5975" y="3078844"/>
            <a:ext cx="914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 ½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11538" y="3559313"/>
            <a:ext cx="60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6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7" name="Picture 4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5114208" y="2997738"/>
            <a:ext cx="678868" cy="9372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://ltp-us-cloudfront-source.s3.amazonaws.com/img/cat/11888/11888-010-v05.pn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t="27982" r="16533" b="32421"/>
          <a:stretch/>
        </p:blipFill>
        <p:spPr bwMode="auto">
          <a:xfrm>
            <a:off x="7415586" y="3466388"/>
            <a:ext cx="661613" cy="75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4870116"/>
            <a:ext cx="16764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Definition of Tie:</a:t>
            </a:r>
          </a:p>
          <a:p>
            <a:pPr marL="0" indent="0" algn="ctr">
              <a:buNone/>
            </a:pPr>
            <a:r>
              <a:rPr lang="en-US" sz="4000" dirty="0" smtClean="0"/>
              <a:t>Curved line that connects two notes of the same pitch.  </a:t>
            </a:r>
            <a:r>
              <a:rPr lang="en-US" sz="4000" dirty="0" smtClean="0"/>
              <a:t>These two notes are combined as if they were one note.</a:t>
            </a:r>
            <a:endParaRPr lang="en-US" sz="4000" dirty="0"/>
          </a:p>
        </p:txBody>
      </p:sp>
      <p:pic>
        <p:nvPicPr>
          <p:cNvPr id="14338" name="Picture 2" descr="http://upload.wikimedia.org/wikipedia/commons/thumb/b/bc/Music-tie.png/100px-Music-t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94030"/>
            <a:ext cx="137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1699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   +    1        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0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Circle the tie in the following example.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5362" name="Picture 2" descr="http://www.quia.com/files/quia/users/benwagoner/Excerpts/She-Sings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9" b="62475"/>
          <a:stretch/>
        </p:blipFill>
        <p:spPr bwMode="auto">
          <a:xfrm>
            <a:off x="290146" y="3124200"/>
            <a:ext cx="841130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562600" y="1981200"/>
            <a:ext cx="13716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4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742179"/>
            <a:ext cx="1600200" cy="1382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l_fi" descr="http://www.acesandeighths.com/pictures/Tie%20c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0"/>
          <a:stretch/>
        </p:blipFill>
        <p:spPr bwMode="auto">
          <a:xfrm>
            <a:off x="929710" y="1853986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204251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81013"/>
            <a:ext cx="2514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TWO Counts</a:t>
            </a:r>
            <a:endParaRPr lang="en-US" sz="3600" dirty="0"/>
          </a:p>
        </p:txBody>
      </p:sp>
      <p:pic>
        <p:nvPicPr>
          <p:cNvPr id="9" name="il_fi" descr="http://www.music-mind.com/Music/Srm0086.GI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09" t="69042" r="24701" b="5160"/>
          <a:stretch/>
        </p:blipFill>
        <p:spPr bwMode="auto">
          <a:xfrm>
            <a:off x="790128" y="3212575"/>
            <a:ext cx="1574563" cy="1435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4600" y="346872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607221"/>
            <a:ext cx="2514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SIX Counts</a:t>
            </a:r>
            <a:endParaRPr lang="en-US" sz="3600" dirty="0"/>
          </a:p>
        </p:txBody>
      </p:sp>
      <p:pic>
        <p:nvPicPr>
          <p:cNvPr id="12" name="il_fi" descr="http://www.piano-lessons-central.com/image-files/dotted-notes.gif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8" r="41079" b="32432"/>
          <a:stretch/>
        </p:blipFill>
        <p:spPr bwMode="auto">
          <a:xfrm>
            <a:off x="790128" y="4800600"/>
            <a:ext cx="1572072" cy="1435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4600" y="5056747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8946" y="5195246"/>
            <a:ext cx="288705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THREE Counts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37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2290" name="Picture 2" descr="http://www.quia.com/files/quia/users/benwagoner/Rhythms/Level5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51816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4538" y="3276600"/>
            <a:ext cx="391326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1_2_3           </a:t>
            </a:r>
            <a:r>
              <a:rPr lang="en-US" dirty="0" smtClean="0"/>
              <a:t>+              1+         (</a:t>
            </a:r>
            <a:r>
              <a:rPr lang="en-US" dirty="0" smtClean="0"/>
              <a:t>2</a:t>
            </a:r>
            <a:r>
              <a:rPr lang="en-US" dirty="0" smtClean="0"/>
              <a:t>)+       (</a:t>
            </a:r>
            <a:r>
              <a:rPr lang="en-US" dirty="0" smtClean="0"/>
              <a:t>3)</a:t>
            </a:r>
            <a:endParaRPr lang="en-US" dirty="0"/>
          </a:p>
        </p:txBody>
      </p:sp>
      <p:pic>
        <p:nvPicPr>
          <p:cNvPr id="12292" name="Picture 4" descr="http://www.quia.com/files/quia/users/benwagoner/Rhythms/Level5/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42" r="48342" b="52066"/>
          <a:stretch/>
        </p:blipFill>
        <p:spPr bwMode="auto">
          <a:xfrm>
            <a:off x="3657600" y="4408206"/>
            <a:ext cx="4500459" cy="120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19601" y="5715000"/>
            <a:ext cx="35052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smtClean="0"/>
              <a:t> 1+          </a:t>
            </a:r>
            <a:r>
              <a:rPr lang="en-US" dirty="0" smtClean="0"/>
              <a:t>2 </a:t>
            </a:r>
            <a:r>
              <a:rPr lang="en-US" dirty="0" smtClean="0"/>
              <a:t>           +_</a:t>
            </a:r>
            <a:r>
              <a:rPr lang="en-US" dirty="0" smtClean="0"/>
              <a:t>1       </a:t>
            </a:r>
            <a:r>
              <a:rPr lang="en-US" dirty="0" smtClean="0"/>
              <a:t>         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Tie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15362" name="Picture 2" descr="http://www.quia.com/files/quia/users/benwagoner/Rhythms/Level5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816" y="2209800"/>
            <a:ext cx="5715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3886200"/>
            <a:ext cx="52382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1_2       </a:t>
            </a:r>
            <a:r>
              <a:rPr lang="en-US" dirty="0" err="1" smtClean="0"/>
              <a:t>e+a</a:t>
            </a:r>
            <a:r>
              <a:rPr lang="en-US" dirty="0" smtClean="0"/>
              <a:t>             3+      (</a:t>
            </a:r>
            <a:r>
              <a:rPr lang="en-US" dirty="0" smtClean="0"/>
              <a:t>4</a:t>
            </a:r>
            <a:r>
              <a:rPr lang="en-US" dirty="0" smtClean="0"/>
              <a:t>)+          </a:t>
            </a:r>
            <a:r>
              <a:rPr lang="en-US" dirty="0" smtClean="0"/>
              <a:t>1   +_2_+    3_4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1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</a:t>
            </a:r>
            <a:r>
              <a:rPr lang="en-US" sz="6600" b="1" dirty="0">
                <a:latin typeface="Bradley Hand ITC" pitchFamily="66" charset="0"/>
              </a:rPr>
              <a:t>6</a:t>
            </a:r>
            <a:r>
              <a:rPr lang="en-US" sz="6600" b="1" dirty="0" smtClean="0">
                <a:latin typeface="Bradley Hand ITC" pitchFamily="66" charset="0"/>
              </a:rPr>
              <a:t>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>
                <a:latin typeface="Cooper Black" pitchFamily="18" charset="0"/>
              </a:rPr>
              <a:t> </a:t>
            </a:r>
            <a:r>
              <a:rPr lang="en-US" sz="7200" dirty="0" smtClean="0">
                <a:latin typeface="Cooper Black" pitchFamily="18" charset="0"/>
              </a:rPr>
              <a:t>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06"/>
          <a:stretch/>
        </p:blipFill>
        <p:spPr bwMode="auto">
          <a:xfrm>
            <a:off x="381000" y="2213520"/>
            <a:ext cx="2971800" cy="3806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3581400"/>
            <a:ext cx="51054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Name: FIRST ENDING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33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05"/>
          <a:stretch/>
        </p:blipFill>
        <p:spPr bwMode="auto">
          <a:xfrm>
            <a:off x="304800" y="2286000"/>
            <a:ext cx="2743200" cy="342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3631168"/>
            <a:ext cx="548640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200" dirty="0" smtClean="0"/>
              <a:t>Name: SECOND ENDING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320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 smtClean="0">
                <a:latin typeface="Cooper Black" pitchFamily="18" charset="0"/>
              </a:rPr>
              <a:t>/2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70909"/>
            <a:ext cx="381000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741162"/>
            <a:ext cx="4572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Both symbols together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22618" y="2590800"/>
            <a:ext cx="4572000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First time through</a:t>
            </a:r>
            <a:r>
              <a:rPr lang="en-US" sz="3600" dirty="0" smtClean="0"/>
              <a:t>: </a:t>
            </a:r>
          </a:p>
          <a:p>
            <a:pPr algn="ctr"/>
            <a:r>
              <a:rPr lang="en-US" sz="3600" dirty="0" smtClean="0"/>
              <a:t>take first ending and go back to repeat sign</a:t>
            </a:r>
          </a:p>
          <a:p>
            <a:pPr algn="ctr"/>
            <a:r>
              <a:rPr lang="en-US" sz="3600" u="sng" dirty="0" smtClean="0"/>
              <a:t>Second time through</a:t>
            </a:r>
            <a:r>
              <a:rPr lang="en-US" sz="3600" dirty="0" smtClean="0"/>
              <a:t>: Take second ending and go on to next section of music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63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Dotted Quarter Note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990600" y="2621280"/>
            <a:ext cx="1371600" cy="2103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9556" y="2797126"/>
            <a:ext cx="5467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 Name</a:t>
            </a:r>
            <a:r>
              <a:rPr lang="en-US" sz="2800" dirty="0" smtClean="0"/>
              <a:t>: Dotted Quarter Note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09556" y="3837577"/>
            <a:ext cx="4172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Note Duration: 1 ½ Counts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9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1</a:t>
            </a:r>
            <a:r>
              <a:rPr lang="en-US" sz="7200" baseline="30000" dirty="0" smtClean="0">
                <a:latin typeface="Cooper Black" pitchFamily="18" charset="0"/>
              </a:rPr>
              <a:t>st</a:t>
            </a:r>
            <a:r>
              <a:rPr lang="en-US" sz="7200" dirty="0" smtClean="0">
                <a:latin typeface="Cooper Black" pitchFamily="18" charset="0"/>
              </a:rPr>
              <a:t>/2</a:t>
            </a:r>
            <a:r>
              <a:rPr lang="en-US" sz="7200" baseline="30000" dirty="0" smtClean="0">
                <a:latin typeface="Cooper Black" pitchFamily="18" charset="0"/>
              </a:rPr>
              <a:t>nd</a:t>
            </a:r>
            <a:r>
              <a:rPr lang="en-US" sz="7200" dirty="0" smtClean="0">
                <a:latin typeface="Cooper Black" pitchFamily="18" charset="0"/>
              </a:rPr>
              <a:t> Endings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benwagoner/Excerpts/She-Sings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" b="62112"/>
          <a:stretch/>
        </p:blipFill>
        <p:spPr bwMode="auto">
          <a:xfrm>
            <a:off x="415636" y="2133600"/>
            <a:ext cx="8382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4724400"/>
            <a:ext cx="66294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Where is the first ending?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Where is the second ending?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6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Triplets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838200" y="2514600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89006" y="25146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Name: Eighth Note Triplet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81885" y="396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 Value: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77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20980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l_fi" descr="http://music-theory.ascensionsounds.com/wp-content/uploads/2010/06/triplet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1" t="8046" r="10861" b="16666"/>
          <a:stretch/>
        </p:blipFill>
        <p:spPr bwMode="auto">
          <a:xfrm>
            <a:off x="1524000" y="2501781"/>
            <a:ext cx="1828800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86200" y="3124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529271" y="279657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1LaLi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378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2050" name="Picture 2" descr="http://www.quia.com/files/quia/users/jbrooks1225/Rhythms/level5B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477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3429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1lali	   2      3lali            </a:t>
            </a:r>
            <a:r>
              <a:rPr lang="en-US" dirty="0" smtClean="0"/>
              <a:t>(4)          </a:t>
            </a:r>
            <a:r>
              <a:rPr lang="en-US" dirty="0" smtClean="0"/>
              <a:t>1lali            2_3_4     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029200" y="28956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2492514"/>
            <a:ext cx="1066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NO SPACES!</a:t>
            </a:r>
            <a:endParaRPr lang="en-US" sz="2000" dirty="0"/>
          </a:p>
        </p:txBody>
      </p:sp>
      <p:pic>
        <p:nvPicPr>
          <p:cNvPr id="2052" name="Picture 4" descr="http://www.quia.com/files/quia/users/jbrooks1225/Rhythms/level5B/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4800600"/>
            <a:ext cx="56245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9500" y="6248400"/>
            <a:ext cx="512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1_+_2     +	1lali	            2lali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mtClean="0">
                <a:latin typeface="Cooper Black" pitchFamily="18" charset="0"/>
              </a:rPr>
              <a:t>Counting for Triplets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jbrooks1225/Rhythms/level5B/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86" y="2667000"/>
            <a:ext cx="556260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4114800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2lali            (3</a:t>
            </a:r>
            <a:r>
              <a:rPr lang="en-US" smtClean="0"/>
              <a:t>)  </a:t>
            </a:r>
            <a:r>
              <a:rPr lang="en-US" smtClean="0"/>
              <a:t>            </a:t>
            </a:r>
            <a:r>
              <a:rPr lang="en-US" dirty="0" smtClean="0"/>
              <a:t>(</a:t>
            </a:r>
            <a:r>
              <a:rPr lang="en-US" smtClean="0"/>
              <a:t>1</a:t>
            </a:r>
            <a:r>
              <a:rPr lang="en-US" smtClean="0"/>
              <a:t>)+        </a:t>
            </a:r>
            <a:r>
              <a:rPr lang="en-US" dirty="0" smtClean="0"/>
              <a:t>2     3lali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295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Counting Dotted Quarter Notes</a:t>
            </a:r>
            <a:endParaRPr lang="en-US" sz="40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1454727" y="2057400"/>
            <a:ext cx="914400" cy="1493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2342495"/>
            <a:ext cx="27432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1_+_2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363277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5714"/>
          <a:stretch/>
        </p:blipFill>
        <p:spPr bwMode="auto">
          <a:xfrm>
            <a:off x="997527" y="4191000"/>
            <a:ext cx="914400" cy="1493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23" y="4191000"/>
            <a:ext cx="861118" cy="1493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31127" y="452226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9944" y="4476095"/>
            <a:ext cx="3519055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1_+_2  +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443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Counting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1639" y="4858205"/>
            <a:ext cx="57921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          1   +_2_+         </a:t>
            </a:r>
            <a:r>
              <a:rPr lang="en-US" sz="2400" dirty="0" smtClean="0"/>
              <a:t>   (</a:t>
            </a:r>
            <a:r>
              <a:rPr lang="en-US" sz="2400" dirty="0" smtClean="0"/>
              <a:t>3</a:t>
            </a:r>
            <a:r>
              <a:rPr lang="en-US" sz="2400" dirty="0" smtClean="0"/>
              <a:t>)+           4(+)</a:t>
            </a:r>
            <a:endParaRPr lang="en-US" sz="24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39" y="2895600"/>
            <a:ext cx="57150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9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Counting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47962"/>
            <a:ext cx="5433598" cy="10049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5867400"/>
            <a:ext cx="543359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1_+_2   </a:t>
            </a:r>
            <a:r>
              <a:rPr lang="en-US" sz="2400" dirty="0" smtClean="0"/>
              <a:t>+   </a:t>
            </a:r>
            <a:r>
              <a:rPr lang="en-US" sz="2400" dirty="0" smtClean="0"/>
              <a:t>3+      </a:t>
            </a:r>
            <a:r>
              <a:rPr lang="en-US" sz="2400" dirty="0" smtClean="0"/>
              <a:t>4            (1_2) 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3_+_4  </a:t>
            </a:r>
            <a:r>
              <a:rPr lang="en-US" sz="2400" dirty="0" smtClean="0"/>
              <a:t>+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799" y="3363734"/>
            <a:ext cx="579215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 1_+_2  </a:t>
            </a:r>
            <a:r>
              <a:rPr lang="en-US" sz="2800" dirty="0" smtClean="0"/>
              <a:t> +      3</a:t>
            </a:r>
            <a:r>
              <a:rPr lang="en-US" sz="2800" dirty="0" smtClean="0"/>
              <a:t>_+_4 </a:t>
            </a:r>
            <a:r>
              <a:rPr lang="en-US" sz="2800" dirty="0" smtClean="0"/>
              <a:t> +        </a:t>
            </a:r>
            <a:r>
              <a:rPr lang="en-US" sz="2800" dirty="0" smtClean="0"/>
              <a:t>1_2_3_4</a:t>
            </a:r>
            <a:endParaRPr lang="en-US" sz="2800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159862"/>
            <a:ext cx="5792159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47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3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Accent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40"/>
          <a:stretch/>
        </p:blipFill>
        <p:spPr bwMode="auto">
          <a:xfrm>
            <a:off x="1219200" y="2590800"/>
            <a:ext cx="1981200" cy="31060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3048000"/>
            <a:ext cx="518160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Name of symbol: ACCENT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26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672</Words>
  <Application>Microsoft Office PowerPoint</Application>
  <PresentationFormat>On-screen Show (4:3)</PresentationFormat>
  <Paragraphs>142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Quia  Tier 2 Quarter 3    Week 1 </vt:lpstr>
      <vt:lpstr>Dotted Quarter Note</vt:lpstr>
      <vt:lpstr>Dotted Quarter Note</vt:lpstr>
      <vt:lpstr>Dotted Quarter Note</vt:lpstr>
      <vt:lpstr>Counting Dotted Quarter Notes</vt:lpstr>
      <vt:lpstr>Rhythm Counting</vt:lpstr>
      <vt:lpstr>Rhythm Counting</vt:lpstr>
      <vt:lpstr>Quia  Tier 2 Quarter 3    Week 2 </vt:lpstr>
      <vt:lpstr>Accent</vt:lpstr>
      <vt:lpstr>Accent</vt:lpstr>
      <vt:lpstr>Slur</vt:lpstr>
      <vt:lpstr>Slur</vt:lpstr>
      <vt:lpstr>Pick-up</vt:lpstr>
      <vt:lpstr>Pick-up</vt:lpstr>
      <vt:lpstr>Repeat Sign</vt:lpstr>
      <vt:lpstr>Repeat Sign</vt:lpstr>
      <vt:lpstr>Quia  Tier 2 Quarter 3    Week 3 </vt:lpstr>
      <vt:lpstr>Counting Dotted Quarter Notes</vt:lpstr>
      <vt:lpstr>PowerPoint Presentation</vt:lpstr>
      <vt:lpstr>D.C.</vt:lpstr>
      <vt:lpstr>D.S.</vt:lpstr>
      <vt:lpstr>Coda</vt:lpstr>
      <vt:lpstr>D.C. Al Coda</vt:lpstr>
      <vt:lpstr>D.S. Al Coda</vt:lpstr>
      <vt:lpstr>Quia  Tier 2 Quarter 3    Week 4 </vt:lpstr>
      <vt:lpstr>Dotted Quarter Note</vt:lpstr>
      <vt:lpstr>Dotted Quarter Note</vt:lpstr>
      <vt:lpstr>Dotted Quarter Note Counting</vt:lpstr>
      <vt:lpstr>Dotted Quarter Note Counting</vt:lpstr>
      <vt:lpstr>Quia  Tier 2 Quarter 3    Week 5 </vt:lpstr>
      <vt:lpstr>Tie</vt:lpstr>
      <vt:lpstr>Tie</vt:lpstr>
      <vt:lpstr>Tie</vt:lpstr>
      <vt:lpstr>Tie</vt:lpstr>
      <vt:lpstr>Tie</vt:lpstr>
      <vt:lpstr>Quia  Tier 2 Quarter 3    Week 6 </vt:lpstr>
      <vt:lpstr>1st Endings</vt:lpstr>
      <vt:lpstr>2nd Endings</vt:lpstr>
      <vt:lpstr>1st/2nd Endings</vt:lpstr>
      <vt:lpstr>1st/2nd Endings</vt:lpstr>
      <vt:lpstr>Triplets</vt:lpstr>
      <vt:lpstr>Counting for Triplets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2 Quarter 3    Week 1</dc:title>
  <dc:creator>Margaret Bresser</dc:creator>
  <cp:lastModifiedBy>00, 00</cp:lastModifiedBy>
  <cp:revision>16</cp:revision>
  <dcterms:created xsi:type="dcterms:W3CDTF">2013-12-17T15:29:52Z</dcterms:created>
  <dcterms:modified xsi:type="dcterms:W3CDTF">2016-01-07T16:19:31Z</dcterms:modified>
</cp:coreProperties>
</file>