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3" r:id="rId2"/>
    <p:sldId id="320" r:id="rId3"/>
    <p:sldId id="321" r:id="rId4"/>
    <p:sldId id="322" r:id="rId5"/>
    <p:sldId id="323" r:id="rId6"/>
    <p:sldId id="324" r:id="rId7"/>
    <p:sldId id="325" r:id="rId8"/>
    <p:sldId id="326" r:id="rId9"/>
    <p:sldId id="257" r:id="rId10"/>
    <p:sldId id="317" r:id="rId11"/>
    <p:sldId id="271" r:id="rId12"/>
    <p:sldId id="327" r:id="rId13"/>
    <p:sldId id="328" r:id="rId14"/>
    <p:sldId id="329" r:id="rId15"/>
    <p:sldId id="330" r:id="rId16"/>
    <p:sldId id="331" r:id="rId17"/>
    <p:sldId id="288" r:id="rId18"/>
    <p:sldId id="318" r:id="rId19"/>
    <p:sldId id="294" r:id="rId20"/>
    <p:sldId id="319" r:id="rId21"/>
    <p:sldId id="303" r:id="rId22"/>
    <p:sldId id="314" r:id="rId23"/>
    <p:sldId id="315" r:id="rId24"/>
    <p:sldId id="316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665BA-B455-44C7-93AA-F549654114CC}" type="datetimeFigureOut">
              <a:rPr lang="en-US" smtClean="0"/>
              <a:t>4/27/2015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16C47-36F3-4E8E-AA48-F498D95853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127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665BA-B455-44C7-93AA-F549654114CC}" type="datetimeFigureOut">
              <a:rPr lang="en-US" smtClean="0"/>
              <a:t>4/27/2015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16C47-36F3-4E8E-AA48-F498D95853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088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665BA-B455-44C7-93AA-F549654114CC}" type="datetimeFigureOut">
              <a:rPr lang="en-US" smtClean="0"/>
              <a:t>4/27/2015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16C47-36F3-4E8E-AA48-F498D95853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63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665BA-B455-44C7-93AA-F549654114CC}" type="datetimeFigureOut">
              <a:rPr lang="en-US" smtClean="0"/>
              <a:t>4/27/2015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16C47-36F3-4E8E-AA48-F498D95853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4891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665BA-B455-44C7-93AA-F549654114CC}" type="datetimeFigureOut">
              <a:rPr lang="en-US" smtClean="0"/>
              <a:t>4/27/2015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16C47-36F3-4E8E-AA48-F498D95853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280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665BA-B455-44C7-93AA-F549654114CC}" type="datetimeFigureOut">
              <a:rPr lang="en-US" smtClean="0"/>
              <a:t>4/27/2015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16C47-36F3-4E8E-AA48-F498D95853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243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665BA-B455-44C7-93AA-F549654114CC}" type="datetimeFigureOut">
              <a:rPr lang="en-US" smtClean="0"/>
              <a:t>4/27/2015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16C47-36F3-4E8E-AA48-F498D95853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002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665BA-B455-44C7-93AA-F549654114CC}" type="datetimeFigureOut">
              <a:rPr lang="en-US" smtClean="0"/>
              <a:t>4/27/2015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16C47-36F3-4E8E-AA48-F498D95853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483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665BA-B455-44C7-93AA-F549654114CC}" type="datetimeFigureOut">
              <a:rPr lang="en-US" smtClean="0"/>
              <a:t>4/27/2015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16C47-36F3-4E8E-AA48-F498D95853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079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665BA-B455-44C7-93AA-F549654114CC}" type="datetimeFigureOut">
              <a:rPr lang="en-US" smtClean="0"/>
              <a:t>4/27/2015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16C47-36F3-4E8E-AA48-F498D95853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605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665BA-B455-44C7-93AA-F549654114CC}" type="datetimeFigureOut">
              <a:rPr lang="en-US" smtClean="0"/>
              <a:t>4/27/2015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16C47-36F3-4E8E-AA48-F498D95853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577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3665BA-B455-44C7-93AA-F549654114CC}" type="datetimeFigureOut">
              <a:rPr lang="en-US" smtClean="0"/>
              <a:t>4/27/2015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516C47-36F3-4E8E-AA48-F498D95853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1518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gif"/><Relationship Id="rId4" Type="http://schemas.openxmlformats.org/officeDocument/2006/relationships/image" Target="../media/image18.gi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5562600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9600" b="1" dirty="0" err="1" smtClean="0">
                <a:latin typeface="Bradley Hand ITC" pitchFamily="66" charset="0"/>
              </a:rPr>
              <a:t>Quia</a:t>
            </a:r>
            <a:r>
              <a:rPr lang="en-US" sz="8800" b="1" dirty="0" smtClean="0">
                <a:latin typeface="Bradley Hand ITC" pitchFamily="66" charset="0"/>
              </a:rPr>
              <a:t> </a:t>
            </a:r>
            <a:br>
              <a:rPr lang="en-US" sz="8800" b="1" dirty="0" smtClean="0">
                <a:latin typeface="Bradley Hand ITC" pitchFamily="66" charset="0"/>
              </a:rPr>
            </a:br>
            <a:r>
              <a:rPr lang="en-US" sz="8800" b="1" dirty="0" smtClean="0">
                <a:latin typeface="Bradley Hand ITC" pitchFamily="66" charset="0"/>
              </a:rPr>
              <a:t>Tier 2</a:t>
            </a:r>
            <a:br>
              <a:rPr lang="en-US" sz="8800" b="1" dirty="0" smtClean="0">
                <a:latin typeface="Bradley Hand ITC" pitchFamily="66" charset="0"/>
              </a:rPr>
            </a:br>
            <a:r>
              <a:rPr lang="en-US" sz="8800" b="1" dirty="0" smtClean="0">
                <a:latin typeface="Bradley Hand ITC" pitchFamily="66" charset="0"/>
              </a:rPr>
              <a:t>Quarter 4</a:t>
            </a:r>
            <a:br>
              <a:rPr lang="en-US" sz="8800" b="1" dirty="0" smtClean="0">
                <a:latin typeface="Bradley Hand ITC" pitchFamily="66" charset="0"/>
              </a:rPr>
            </a:br>
            <a:r>
              <a:rPr lang="en-US" sz="2800" b="1" dirty="0">
                <a:latin typeface="Bradley Hand ITC" pitchFamily="66" charset="0"/>
              </a:rPr>
              <a:t> </a:t>
            </a:r>
            <a:r>
              <a:rPr lang="en-US" sz="1800" b="1" dirty="0" smtClean="0">
                <a:latin typeface="Bradley Hand ITC" pitchFamily="66" charset="0"/>
              </a:rPr>
              <a:t> </a:t>
            </a:r>
            <a:r>
              <a:rPr lang="en-US" sz="8800" b="1" dirty="0" smtClean="0">
                <a:latin typeface="Bradley Hand ITC" pitchFamily="66" charset="0"/>
              </a:rPr>
              <a:t/>
            </a:r>
            <a:br>
              <a:rPr lang="en-US" sz="8800" b="1" dirty="0" smtClean="0">
                <a:latin typeface="Bradley Hand ITC" pitchFamily="66" charset="0"/>
              </a:rPr>
            </a:br>
            <a:r>
              <a:rPr lang="en-US" sz="6600" b="1" dirty="0" smtClean="0">
                <a:latin typeface="Bradley Hand ITC" pitchFamily="66" charset="0"/>
              </a:rPr>
              <a:t>Week 1 </a:t>
            </a:r>
            <a:endParaRPr lang="en-US" sz="8800" b="1" dirty="0">
              <a:latin typeface="Bradley Hand ITC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8857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8800" dirty="0" smtClean="0">
                <a:latin typeface="Cooper Black" pitchFamily="18" charset="0"/>
              </a:rPr>
              <a:t>Natural</a:t>
            </a:r>
            <a:endParaRPr lang="en-US" sz="8800" dirty="0">
              <a:latin typeface="Cooper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0" y="1981200"/>
            <a:ext cx="4953000" cy="761999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Name: Natural Symbol </a:t>
            </a:r>
            <a:endParaRPr lang="en-US" sz="3600" dirty="0"/>
          </a:p>
        </p:txBody>
      </p:sp>
      <p:pic>
        <p:nvPicPr>
          <p:cNvPr id="4" name="il_fi" descr="http://www.epianostudio.com/wp-content/uploads/2009/03/naturalsign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204" t="21081" r="34694" b="19459"/>
          <a:stretch/>
        </p:blipFill>
        <p:spPr bwMode="auto">
          <a:xfrm>
            <a:off x="381000" y="2209800"/>
            <a:ext cx="2286000" cy="26670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048000" y="3068150"/>
            <a:ext cx="54517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What does a natural do to a note?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3020290" y="3886200"/>
            <a:ext cx="5742709" cy="132343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A natural symbol cancels out </a:t>
            </a:r>
            <a:r>
              <a:rPr lang="en-US" sz="4000" dirty="0"/>
              <a:t>a</a:t>
            </a:r>
            <a:r>
              <a:rPr lang="en-US" sz="4000" dirty="0" smtClean="0"/>
              <a:t> flat or sharp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031966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5" grpId="0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5562600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9600" b="1" dirty="0" err="1" smtClean="0">
                <a:latin typeface="Bradley Hand ITC" pitchFamily="66" charset="0"/>
              </a:rPr>
              <a:t>Quia</a:t>
            </a:r>
            <a:r>
              <a:rPr lang="en-US" sz="8800" b="1" dirty="0" smtClean="0">
                <a:latin typeface="Bradley Hand ITC" pitchFamily="66" charset="0"/>
              </a:rPr>
              <a:t> </a:t>
            </a:r>
            <a:br>
              <a:rPr lang="en-US" sz="8800" b="1" dirty="0" smtClean="0">
                <a:latin typeface="Bradley Hand ITC" pitchFamily="66" charset="0"/>
              </a:rPr>
            </a:br>
            <a:r>
              <a:rPr lang="en-US" sz="8800" b="1" dirty="0" smtClean="0">
                <a:latin typeface="Bradley Hand ITC" pitchFamily="66" charset="0"/>
              </a:rPr>
              <a:t>Tier 2</a:t>
            </a:r>
            <a:br>
              <a:rPr lang="en-US" sz="8800" b="1" dirty="0" smtClean="0">
                <a:latin typeface="Bradley Hand ITC" pitchFamily="66" charset="0"/>
              </a:rPr>
            </a:br>
            <a:r>
              <a:rPr lang="en-US" sz="8800" b="1" dirty="0" smtClean="0">
                <a:latin typeface="Bradley Hand ITC" pitchFamily="66" charset="0"/>
              </a:rPr>
              <a:t>Quarter 4</a:t>
            </a:r>
            <a:br>
              <a:rPr lang="en-US" sz="8800" b="1" dirty="0" smtClean="0">
                <a:latin typeface="Bradley Hand ITC" pitchFamily="66" charset="0"/>
              </a:rPr>
            </a:br>
            <a:r>
              <a:rPr lang="en-US" sz="2800" b="1" dirty="0">
                <a:latin typeface="Bradley Hand ITC" pitchFamily="66" charset="0"/>
              </a:rPr>
              <a:t> </a:t>
            </a:r>
            <a:r>
              <a:rPr lang="en-US" sz="1800" b="1" dirty="0" smtClean="0">
                <a:latin typeface="Bradley Hand ITC" pitchFamily="66" charset="0"/>
              </a:rPr>
              <a:t> </a:t>
            </a:r>
            <a:r>
              <a:rPr lang="en-US" sz="8800" b="1" dirty="0" smtClean="0">
                <a:latin typeface="Bradley Hand ITC" pitchFamily="66" charset="0"/>
              </a:rPr>
              <a:t/>
            </a:r>
            <a:br>
              <a:rPr lang="en-US" sz="8800" b="1" dirty="0" smtClean="0">
                <a:latin typeface="Bradley Hand ITC" pitchFamily="66" charset="0"/>
              </a:rPr>
            </a:br>
            <a:r>
              <a:rPr lang="en-US" sz="6600" b="1" dirty="0" smtClean="0">
                <a:latin typeface="Bradley Hand ITC" pitchFamily="66" charset="0"/>
              </a:rPr>
              <a:t>Week 3 </a:t>
            </a:r>
            <a:endParaRPr lang="en-US" sz="8800" b="1" dirty="0">
              <a:latin typeface="Bradley Hand ITC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8233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8000" dirty="0" smtClean="0">
                <a:latin typeface="Cooper Black" pitchFamily="18" charset="0"/>
              </a:rPr>
              <a:t>Triplets</a:t>
            </a:r>
            <a:endParaRPr lang="en-US" sz="8000" dirty="0">
              <a:latin typeface="Cooper Black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38201" y="1676400"/>
            <a:ext cx="2286000" cy="2133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l_fi" descr="http://upload.wikimedia.org/wikipedia/commons/9/93/Music-triplet.pn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500"/>
          <a:stretch/>
        </p:blipFill>
        <p:spPr bwMode="auto">
          <a:xfrm>
            <a:off x="1143001" y="1943100"/>
            <a:ext cx="1676400" cy="16002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" name="Rectangle 7"/>
          <p:cNvSpPr/>
          <p:nvPr/>
        </p:nvSpPr>
        <p:spPr>
          <a:xfrm>
            <a:off x="838201" y="4114800"/>
            <a:ext cx="2286000" cy="2133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il_fi" descr="http://music-theory.ascensionsounds.com/wp-content/uploads/2010/06/triplet.pn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61" t="8046" r="10861" b="16666"/>
          <a:stretch/>
        </p:blipFill>
        <p:spPr bwMode="auto">
          <a:xfrm>
            <a:off x="1066801" y="4343400"/>
            <a:ext cx="1828800" cy="17145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3505200" y="2281535"/>
            <a:ext cx="609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=</a:t>
            </a:r>
            <a:endParaRPr lang="en-US" sz="5400" dirty="0"/>
          </a:p>
        </p:txBody>
      </p:sp>
      <p:sp>
        <p:nvSpPr>
          <p:cNvPr id="11" name="TextBox 10"/>
          <p:cNvSpPr txBox="1"/>
          <p:nvPr/>
        </p:nvSpPr>
        <p:spPr>
          <a:xfrm>
            <a:off x="3505200" y="4738985"/>
            <a:ext cx="609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=</a:t>
            </a:r>
            <a:endParaRPr lang="en-US" sz="5400" dirty="0"/>
          </a:p>
        </p:txBody>
      </p:sp>
      <p:sp>
        <p:nvSpPr>
          <p:cNvPr id="12" name="TextBox 11"/>
          <p:cNvSpPr txBox="1"/>
          <p:nvPr/>
        </p:nvSpPr>
        <p:spPr>
          <a:xfrm>
            <a:off x="4110527" y="2450812"/>
            <a:ext cx="426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QUARTER note triplet</a:t>
            </a:r>
            <a:endParaRPr lang="en-US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4267200" y="4908262"/>
            <a:ext cx="434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EIGHTH note triplet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11955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38201" y="2057400"/>
            <a:ext cx="2286000" cy="2895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l_fi" descr="http://upload.wikimedia.org/wikipedia/commons/9/93/Music-triplet.pn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500"/>
          <a:stretch/>
        </p:blipFill>
        <p:spPr bwMode="auto">
          <a:xfrm>
            <a:off x="1143001" y="2450812"/>
            <a:ext cx="1676400" cy="219738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3500927" y="2440842"/>
            <a:ext cx="609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=</a:t>
            </a:r>
            <a:endParaRPr lang="en-US" sz="5400" dirty="0"/>
          </a:p>
        </p:txBody>
      </p:sp>
      <p:sp>
        <p:nvSpPr>
          <p:cNvPr id="12" name="TextBox 11"/>
          <p:cNvSpPr txBox="1"/>
          <p:nvPr/>
        </p:nvSpPr>
        <p:spPr>
          <a:xfrm>
            <a:off x="4100557" y="2610119"/>
            <a:ext cx="426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QUARTER note triplet</a:t>
            </a:r>
            <a:endParaRPr 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28600"/>
            <a:ext cx="8839200" cy="1143000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6000" dirty="0" smtClean="0">
                <a:latin typeface="Cooper Black" pitchFamily="18" charset="0"/>
              </a:rPr>
              <a:t>Quarter Note Triplets</a:t>
            </a:r>
            <a:endParaRPr lang="en-US" sz="6000" dirty="0">
              <a:latin typeface="Cooper Black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500927" y="3581400"/>
            <a:ext cx="609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=</a:t>
            </a:r>
            <a:endParaRPr lang="en-US" sz="5400" dirty="0"/>
          </a:p>
        </p:txBody>
      </p:sp>
      <p:sp>
        <p:nvSpPr>
          <p:cNvPr id="15" name="TextBox 14"/>
          <p:cNvSpPr txBox="1"/>
          <p:nvPr/>
        </p:nvSpPr>
        <p:spPr>
          <a:xfrm>
            <a:off x="4252957" y="3750677"/>
            <a:ext cx="426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TWO Counts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53216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38201" y="2057400"/>
            <a:ext cx="2286000" cy="2895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l_fi" descr="http://upload.wikimedia.org/wikipedia/commons/9/93/Music-triplet.pn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500"/>
          <a:stretch/>
        </p:blipFill>
        <p:spPr bwMode="auto">
          <a:xfrm>
            <a:off x="1143001" y="2450812"/>
            <a:ext cx="1676400" cy="219738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3962400" y="3087841"/>
            <a:ext cx="609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=</a:t>
            </a:r>
            <a:endParaRPr lang="en-US" sz="5400" dirty="0"/>
          </a:p>
        </p:txBody>
      </p:sp>
      <p:sp>
        <p:nvSpPr>
          <p:cNvPr id="12" name="TextBox 11"/>
          <p:cNvSpPr txBox="1"/>
          <p:nvPr/>
        </p:nvSpPr>
        <p:spPr>
          <a:xfrm>
            <a:off x="5181600" y="2764676"/>
            <a:ext cx="3581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/>
              <a:t>1  La  li</a:t>
            </a:r>
            <a:endParaRPr lang="en-US" sz="9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28600"/>
            <a:ext cx="8839200" cy="1143000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6000" dirty="0" smtClean="0">
                <a:latin typeface="Cooper Black" pitchFamily="18" charset="0"/>
              </a:rPr>
              <a:t>Quarter Note Triplets</a:t>
            </a:r>
            <a:endParaRPr lang="en-US" sz="6000" dirty="0">
              <a:latin typeface="Cooper Black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09800" y="6328224"/>
            <a:ext cx="449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*Practice counting as group*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129108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6200" y="228600"/>
            <a:ext cx="8839200" cy="1143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000" dirty="0" smtClean="0">
                <a:latin typeface="Cooper Black" pitchFamily="18" charset="0"/>
              </a:rPr>
              <a:t>Quarter Note Triplets</a:t>
            </a:r>
            <a:endParaRPr lang="en-US" sz="6000" dirty="0">
              <a:latin typeface="Cooper Black" pitchFamily="18" charset="0"/>
            </a:endParaRPr>
          </a:p>
        </p:txBody>
      </p:sp>
      <p:pic>
        <p:nvPicPr>
          <p:cNvPr id="5122" name="Picture 2" descr="http://www.quia.com/files/quia/users/benwagoner/Rhythms/Level6/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905000"/>
            <a:ext cx="5334000" cy="144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990600" y="3429000"/>
            <a:ext cx="4876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1_2_3_+_4    +             1     la    li        3    la     li</a:t>
            </a:r>
            <a:endParaRPr lang="en-US" dirty="0"/>
          </a:p>
        </p:txBody>
      </p:sp>
      <p:pic>
        <p:nvPicPr>
          <p:cNvPr id="5124" name="Picture 4" descr="http://www.quia.com/files/quia/users/benwagoner/Rhythms/Level6/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4572000"/>
            <a:ext cx="4695825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419600" y="6019800"/>
            <a:ext cx="40100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1e+a                   2             1   la     li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72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52400" y="228600"/>
            <a:ext cx="8839200" cy="1143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000" dirty="0" smtClean="0">
                <a:latin typeface="Cooper Black" pitchFamily="18" charset="0"/>
              </a:rPr>
              <a:t>Quarter Note Triplets</a:t>
            </a:r>
            <a:endParaRPr lang="en-US" sz="6000" dirty="0">
              <a:latin typeface="Cooper Black" pitchFamily="18" charset="0"/>
            </a:endParaRPr>
          </a:p>
        </p:txBody>
      </p:sp>
      <p:pic>
        <p:nvPicPr>
          <p:cNvPr id="9218" name="Picture 2" descr="http://www.quia.com/files/quia/users/benwagoner/Rhythms/Level6/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2590800"/>
            <a:ext cx="48768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62200" y="4114800"/>
            <a:ext cx="472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1_2_3   4lali             5_1              2    la  li     4_5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099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5562600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9600" b="1" dirty="0" err="1" smtClean="0">
                <a:latin typeface="Bradley Hand ITC" pitchFamily="66" charset="0"/>
              </a:rPr>
              <a:t>Quia</a:t>
            </a:r>
            <a:r>
              <a:rPr lang="en-US" sz="8800" b="1" dirty="0" smtClean="0">
                <a:latin typeface="Bradley Hand ITC" pitchFamily="66" charset="0"/>
              </a:rPr>
              <a:t> </a:t>
            </a:r>
            <a:br>
              <a:rPr lang="en-US" sz="8800" b="1" dirty="0" smtClean="0">
                <a:latin typeface="Bradley Hand ITC" pitchFamily="66" charset="0"/>
              </a:rPr>
            </a:br>
            <a:r>
              <a:rPr lang="en-US" sz="8800" b="1" dirty="0" smtClean="0">
                <a:latin typeface="Bradley Hand ITC" pitchFamily="66" charset="0"/>
              </a:rPr>
              <a:t>Tier 2</a:t>
            </a:r>
            <a:br>
              <a:rPr lang="en-US" sz="8800" b="1" dirty="0" smtClean="0">
                <a:latin typeface="Bradley Hand ITC" pitchFamily="66" charset="0"/>
              </a:rPr>
            </a:br>
            <a:r>
              <a:rPr lang="en-US" sz="8800" b="1" dirty="0" smtClean="0">
                <a:latin typeface="Bradley Hand ITC" pitchFamily="66" charset="0"/>
              </a:rPr>
              <a:t>Quarter 4</a:t>
            </a:r>
            <a:br>
              <a:rPr lang="en-US" sz="8800" b="1" dirty="0" smtClean="0">
                <a:latin typeface="Bradley Hand ITC" pitchFamily="66" charset="0"/>
              </a:rPr>
            </a:br>
            <a:r>
              <a:rPr lang="en-US" sz="2800" b="1" dirty="0">
                <a:latin typeface="Bradley Hand ITC" pitchFamily="66" charset="0"/>
              </a:rPr>
              <a:t> </a:t>
            </a:r>
            <a:r>
              <a:rPr lang="en-US" sz="1800" b="1" dirty="0" smtClean="0">
                <a:latin typeface="Bradley Hand ITC" pitchFamily="66" charset="0"/>
              </a:rPr>
              <a:t> </a:t>
            </a:r>
            <a:r>
              <a:rPr lang="en-US" sz="8800" b="1" dirty="0" smtClean="0">
                <a:latin typeface="Bradley Hand ITC" pitchFamily="66" charset="0"/>
              </a:rPr>
              <a:t/>
            </a:r>
            <a:br>
              <a:rPr lang="en-US" sz="8800" b="1" dirty="0" smtClean="0">
                <a:latin typeface="Bradley Hand ITC" pitchFamily="66" charset="0"/>
              </a:rPr>
            </a:br>
            <a:r>
              <a:rPr lang="en-US" sz="6600" b="1" dirty="0" smtClean="0">
                <a:latin typeface="Bradley Hand ITC" pitchFamily="66" charset="0"/>
              </a:rPr>
              <a:t>Week </a:t>
            </a:r>
            <a:r>
              <a:rPr lang="en-US" sz="6600" b="1" dirty="0">
                <a:latin typeface="Bradley Hand ITC" pitchFamily="66" charset="0"/>
              </a:rPr>
              <a:t>4</a:t>
            </a:r>
            <a:r>
              <a:rPr lang="en-US" sz="6600" b="1" dirty="0" smtClean="0">
                <a:latin typeface="Bradley Hand ITC" pitchFamily="66" charset="0"/>
              </a:rPr>
              <a:t> </a:t>
            </a:r>
            <a:endParaRPr lang="en-US" sz="8800" b="1" dirty="0">
              <a:latin typeface="Bradley Hand ITC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8605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600" dirty="0" smtClean="0"/>
              <a:t>REVIEW</a:t>
            </a:r>
            <a:endParaRPr lang="en-US" sz="16600" dirty="0"/>
          </a:p>
        </p:txBody>
      </p:sp>
    </p:spTree>
    <p:extLst>
      <p:ext uri="{BB962C8B-B14F-4D97-AF65-F5344CB8AC3E}">
        <p14:creationId xmlns:p14="http://schemas.microsoft.com/office/powerpoint/2010/main" val="36785666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5562600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9600" b="1" dirty="0" err="1" smtClean="0">
                <a:latin typeface="Bradley Hand ITC" pitchFamily="66" charset="0"/>
              </a:rPr>
              <a:t>Quia</a:t>
            </a:r>
            <a:r>
              <a:rPr lang="en-US" sz="8800" b="1" dirty="0" smtClean="0">
                <a:latin typeface="Bradley Hand ITC" pitchFamily="66" charset="0"/>
              </a:rPr>
              <a:t> </a:t>
            </a:r>
            <a:br>
              <a:rPr lang="en-US" sz="8800" b="1" dirty="0" smtClean="0">
                <a:latin typeface="Bradley Hand ITC" pitchFamily="66" charset="0"/>
              </a:rPr>
            </a:br>
            <a:r>
              <a:rPr lang="en-US" sz="8800" b="1" dirty="0" smtClean="0">
                <a:latin typeface="Bradley Hand ITC" pitchFamily="66" charset="0"/>
              </a:rPr>
              <a:t>Tier 2</a:t>
            </a:r>
            <a:br>
              <a:rPr lang="en-US" sz="8800" b="1" dirty="0" smtClean="0">
                <a:latin typeface="Bradley Hand ITC" pitchFamily="66" charset="0"/>
              </a:rPr>
            </a:br>
            <a:r>
              <a:rPr lang="en-US" sz="8800" b="1" dirty="0" smtClean="0">
                <a:latin typeface="Bradley Hand ITC" pitchFamily="66" charset="0"/>
              </a:rPr>
              <a:t>Quarter 4</a:t>
            </a:r>
            <a:br>
              <a:rPr lang="en-US" sz="8800" b="1" dirty="0" smtClean="0">
                <a:latin typeface="Bradley Hand ITC" pitchFamily="66" charset="0"/>
              </a:rPr>
            </a:br>
            <a:r>
              <a:rPr lang="en-US" sz="2800" b="1" dirty="0">
                <a:latin typeface="Bradley Hand ITC" pitchFamily="66" charset="0"/>
              </a:rPr>
              <a:t> </a:t>
            </a:r>
            <a:r>
              <a:rPr lang="en-US" sz="1800" b="1" dirty="0" smtClean="0">
                <a:latin typeface="Bradley Hand ITC" pitchFamily="66" charset="0"/>
              </a:rPr>
              <a:t> </a:t>
            </a:r>
            <a:r>
              <a:rPr lang="en-US" sz="8800" b="1" dirty="0" smtClean="0">
                <a:latin typeface="Bradley Hand ITC" pitchFamily="66" charset="0"/>
              </a:rPr>
              <a:t/>
            </a:r>
            <a:br>
              <a:rPr lang="en-US" sz="8800" b="1" dirty="0" smtClean="0">
                <a:latin typeface="Bradley Hand ITC" pitchFamily="66" charset="0"/>
              </a:rPr>
            </a:br>
            <a:r>
              <a:rPr lang="en-US" sz="6600" b="1" dirty="0" smtClean="0">
                <a:latin typeface="Bradley Hand ITC" pitchFamily="66" charset="0"/>
              </a:rPr>
              <a:t>Week 5 </a:t>
            </a:r>
            <a:endParaRPr lang="en-US" sz="8800" b="1" dirty="0">
              <a:latin typeface="Bradley Hand ITC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6214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6000" dirty="0" smtClean="0">
                <a:latin typeface="Cooper Black" pitchFamily="18" charset="0"/>
              </a:rPr>
              <a:t>6/8 Time Signature</a:t>
            </a:r>
            <a:endParaRPr lang="en-US" sz="6000" dirty="0">
              <a:latin typeface="Cooper Black" pitchFamily="18" charset="0"/>
            </a:endParaRPr>
          </a:p>
        </p:txBody>
      </p:sp>
      <p:pic>
        <p:nvPicPr>
          <p:cNvPr id="4" name="Picture 3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29" t="34498" r="78475" b="39301"/>
          <a:stretch/>
        </p:blipFill>
        <p:spPr bwMode="auto">
          <a:xfrm>
            <a:off x="1295400" y="2157413"/>
            <a:ext cx="1905000" cy="355758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581400" y="2781183"/>
            <a:ext cx="4572000" cy="70788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dirty="0" smtClean="0"/>
              <a:t>6 Beats per measure</a:t>
            </a:r>
            <a:endParaRPr lang="en-US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3581400" y="4419600"/>
            <a:ext cx="5105400" cy="64633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smtClean="0"/>
              <a:t>Eighth note gets the beat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20140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600" dirty="0" smtClean="0"/>
              <a:t>REVIEW</a:t>
            </a:r>
            <a:endParaRPr lang="en-US" sz="16600" dirty="0"/>
          </a:p>
        </p:txBody>
      </p:sp>
    </p:spTree>
    <p:extLst>
      <p:ext uri="{BB962C8B-B14F-4D97-AF65-F5344CB8AC3E}">
        <p14:creationId xmlns:p14="http://schemas.microsoft.com/office/powerpoint/2010/main" val="2657224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5562600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9600" b="1" dirty="0" err="1" smtClean="0">
                <a:latin typeface="Bradley Hand ITC" pitchFamily="66" charset="0"/>
              </a:rPr>
              <a:t>Quia</a:t>
            </a:r>
            <a:r>
              <a:rPr lang="en-US" sz="8800" b="1" dirty="0" smtClean="0">
                <a:latin typeface="Bradley Hand ITC" pitchFamily="66" charset="0"/>
              </a:rPr>
              <a:t> </a:t>
            </a:r>
            <a:br>
              <a:rPr lang="en-US" sz="8800" b="1" dirty="0" smtClean="0">
                <a:latin typeface="Bradley Hand ITC" pitchFamily="66" charset="0"/>
              </a:rPr>
            </a:br>
            <a:r>
              <a:rPr lang="en-US" sz="8800" b="1" dirty="0" smtClean="0">
                <a:latin typeface="Bradley Hand ITC" pitchFamily="66" charset="0"/>
              </a:rPr>
              <a:t>Tier 2</a:t>
            </a:r>
            <a:br>
              <a:rPr lang="en-US" sz="8800" b="1" dirty="0" smtClean="0">
                <a:latin typeface="Bradley Hand ITC" pitchFamily="66" charset="0"/>
              </a:rPr>
            </a:br>
            <a:r>
              <a:rPr lang="en-US" sz="8800" b="1" dirty="0" smtClean="0">
                <a:latin typeface="Bradley Hand ITC" pitchFamily="66" charset="0"/>
              </a:rPr>
              <a:t>Quarter 4</a:t>
            </a:r>
            <a:br>
              <a:rPr lang="en-US" sz="8800" b="1" dirty="0" smtClean="0">
                <a:latin typeface="Bradley Hand ITC" pitchFamily="66" charset="0"/>
              </a:rPr>
            </a:br>
            <a:r>
              <a:rPr lang="en-US" sz="2800" b="1" dirty="0">
                <a:latin typeface="Bradley Hand ITC" pitchFamily="66" charset="0"/>
              </a:rPr>
              <a:t> </a:t>
            </a:r>
            <a:r>
              <a:rPr lang="en-US" sz="1800" b="1" dirty="0" smtClean="0">
                <a:latin typeface="Bradley Hand ITC" pitchFamily="66" charset="0"/>
              </a:rPr>
              <a:t> </a:t>
            </a:r>
            <a:r>
              <a:rPr lang="en-US" sz="8800" b="1" dirty="0" smtClean="0">
                <a:latin typeface="Bradley Hand ITC" pitchFamily="66" charset="0"/>
              </a:rPr>
              <a:t/>
            </a:r>
            <a:br>
              <a:rPr lang="en-US" sz="8800" b="1" dirty="0" smtClean="0">
                <a:latin typeface="Bradley Hand ITC" pitchFamily="66" charset="0"/>
              </a:rPr>
            </a:br>
            <a:r>
              <a:rPr lang="en-US" sz="6600" b="1" dirty="0" smtClean="0">
                <a:latin typeface="Bradley Hand ITC" pitchFamily="66" charset="0"/>
              </a:rPr>
              <a:t>Week </a:t>
            </a:r>
            <a:r>
              <a:rPr lang="en-US" sz="6600" b="1" dirty="0">
                <a:latin typeface="Bradley Hand ITC" pitchFamily="66" charset="0"/>
              </a:rPr>
              <a:t>6</a:t>
            </a:r>
            <a:r>
              <a:rPr lang="en-US" sz="6600" b="1" dirty="0" smtClean="0">
                <a:latin typeface="Bradley Hand ITC" pitchFamily="66" charset="0"/>
              </a:rPr>
              <a:t> </a:t>
            </a:r>
            <a:endParaRPr lang="en-US" sz="8800" b="1" dirty="0">
              <a:latin typeface="Bradley Hand ITC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959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458200" cy="1143000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7200" dirty="0" smtClean="0">
                <a:latin typeface="Cooper Black" pitchFamily="18" charset="0"/>
              </a:rPr>
              <a:t>Rest Values in 6/8</a:t>
            </a:r>
            <a:endParaRPr lang="en-US" sz="7200" dirty="0">
              <a:latin typeface="Cooper Black" pitchFamily="18" charset="0"/>
            </a:endParaRPr>
          </a:p>
        </p:txBody>
      </p:sp>
      <p:pic>
        <p:nvPicPr>
          <p:cNvPr id="4" name="il_fi" descr="http://www.guitaralliance.com/acoustic_package/EighthRest.gif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000" t="21000" r="21999" b="22000"/>
          <a:stretch/>
        </p:blipFill>
        <p:spPr bwMode="auto">
          <a:xfrm>
            <a:off x="228600" y="1908720"/>
            <a:ext cx="1981200" cy="16764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057400" y="2371157"/>
            <a:ext cx="1981200" cy="64633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smtClean="0"/>
              <a:t>= 1 count</a:t>
            </a:r>
            <a:endParaRPr lang="en-US" sz="3600" dirty="0"/>
          </a:p>
        </p:txBody>
      </p:sp>
      <p:pic>
        <p:nvPicPr>
          <p:cNvPr id="6" name="il_fi" descr="http://www.guitaralliance.com/acoustic_package/QuarterRest.gif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952264"/>
            <a:ext cx="1981200" cy="16764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/>
          <p:cNvSpPr txBox="1"/>
          <p:nvPr/>
        </p:nvSpPr>
        <p:spPr>
          <a:xfrm>
            <a:off x="2057400" y="4410723"/>
            <a:ext cx="2109387" cy="64633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smtClean="0"/>
              <a:t>= 2 counts</a:t>
            </a:r>
            <a:endParaRPr lang="en-US" sz="3600" dirty="0"/>
          </a:p>
        </p:txBody>
      </p:sp>
      <p:pic>
        <p:nvPicPr>
          <p:cNvPr id="8" name="il_fi" descr="http://www.strumpatterns.com/images/notes/dottedQuarterRest.gif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1908720"/>
            <a:ext cx="2015836" cy="1686535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l_fi" descr="http://www.strumpatterns.com/images/notes/dottedHalfRest.gif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3966006"/>
            <a:ext cx="2015836" cy="1686535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TextBox 9"/>
          <p:cNvSpPr txBox="1"/>
          <p:nvPr/>
        </p:nvSpPr>
        <p:spPr>
          <a:xfrm>
            <a:off x="6248400" y="2428821"/>
            <a:ext cx="2133600" cy="64633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smtClean="0"/>
              <a:t>= 3 counts</a:t>
            </a:r>
            <a:endParaRPr lang="en-US" sz="3600" dirty="0"/>
          </a:p>
        </p:txBody>
      </p:sp>
      <p:sp>
        <p:nvSpPr>
          <p:cNvPr id="11" name="TextBox 10"/>
          <p:cNvSpPr txBox="1"/>
          <p:nvPr/>
        </p:nvSpPr>
        <p:spPr>
          <a:xfrm>
            <a:off x="6324600" y="4573345"/>
            <a:ext cx="2133600" cy="64633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smtClean="0"/>
              <a:t>= 6 counts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040043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10" grpId="0" animBg="1"/>
      <p:bldP spid="11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763000" cy="1143000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7200" dirty="0" smtClean="0">
                <a:latin typeface="Cooper Black" pitchFamily="18" charset="0"/>
              </a:rPr>
              <a:t>Rhythm Counting</a:t>
            </a:r>
            <a:endParaRPr lang="en-US" sz="7200" dirty="0">
              <a:latin typeface="Cooper Black" pitchFamily="18" charset="0"/>
            </a:endParaRPr>
          </a:p>
        </p:txBody>
      </p:sp>
      <p:pic>
        <p:nvPicPr>
          <p:cNvPr id="4" name="Picture 3" descr="http://www.quia.com/files/quia/users/benwagoner/Rhythms/68Level2/6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935306"/>
            <a:ext cx="6248400" cy="149369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http://www.quia.com/files/quia/users/benwagoner/Rhythms/68Level2/10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4391891"/>
            <a:ext cx="5486400" cy="15240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1219200" y="3543511"/>
            <a:ext cx="5562600" cy="5232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/>
              <a:t>(1)   2  3    (4_5)  6       1_2_3  (4_5_6)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3810000" y="6096000"/>
            <a:ext cx="4876800" cy="5232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smtClean="0"/>
              <a:t>(1_2_3) 4_5_6  </a:t>
            </a:r>
            <a:r>
              <a:rPr lang="en-US" sz="2800" dirty="0" smtClean="0"/>
              <a:t>(1_2_3_4_5_6)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61066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7200" dirty="0" smtClean="0">
                <a:latin typeface="Cooper Black" pitchFamily="18" charset="0"/>
              </a:rPr>
              <a:t>Rhythm Counting</a:t>
            </a:r>
            <a:endParaRPr lang="en-US" sz="7200" dirty="0">
              <a:latin typeface="Cooper Black" pitchFamily="18" charset="0"/>
            </a:endParaRPr>
          </a:p>
        </p:txBody>
      </p:sp>
      <p:pic>
        <p:nvPicPr>
          <p:cNvPr id="5" name="Picture 4" descr="http://www.quia.com/files/quia/users/benwagoner/Rhythms/68Level2/3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2545" y="2057400"/>
            <a:ext cx="5791200" cy="16764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2341418" y="4038600"/>
            <a:ext cx="5105400" cy="5232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/>
              <a:t>1  2  3  (4_5)  6     (1_2_3)  4  5_6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75844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6000" dirty="0" smtClean="0">
                <a:latin typeface="Cooper Black" pitchFamily="18" charset="0"/>
              </a:rPr>
              <a:t>Note Values in 6/8</a:t>
            </a:r>
            <a:endParaRPr lang="en-US" sz="6000" dirty="0">
              <a:latin typeface="Cooper Black" pitchFamily="18" charset="0"/>
            </a:endParaRPr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2057399"/>
            <a:ext cx="1447800" cy="1524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657600" y="2434679"/>
            <a:ext cx="3505200" cy="76944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1 COUNT</a:t>
            </a:r>
            <a:endParaRPr lang="en-US" sz="4400" dirty="0"/>
          </a:p>
        </p:txBody>
      </p:sp>
      <p:sp>
        <p:nvSpPr>
          <p:cNvPr id="7" name="TextBox 6"/>
          <p:cNvSpPr txBox="1"/>
          <p:nvPr/>
        </p:nvSpPr>
        <p:spPr>
          <a:xfrm>
            <a:off x="2819400" y="2434679"/>
            <a:ext cx="457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=</a:t>
            </a:r>
            <a:endParaRPr lang="en-US" sz="4400" dirty="0"/>
          </a:p>
        </p:txBody>
      </p:sp>
      <p:pic>
        <p:nvPicPr>
          <p:cNvPr id="8" name="Picture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4114800"/>
            <a:ext cx="1447800" cy="15240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923309" y="4492079"/>
            <a:ext cx="457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=</a:t>
            </a:r>
            <a:endParaRPr lang="en-US" sz="4400" dirty="0"/>
          </a:p>
        </p:txBody>
      </p:sp>
      <p:sp>
        <p:nvSpPr>
          <p:cNvPr id="10" name="TextBox 9"/>
          <p:cNvSpPr txBox="1"/>
          <p:nvPr/>
        </p:nvSpPr>
        <p:spPr>
          <a:xfrm>
            <a:off x="3657600" y="4492078"/>
            <a:ext cx="3505200" cy="76944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dirty="0"/>
              <a:t>2</a:t>
            </a:r>
            <a:r>
              <a:rPr lang="en-US" sz="4400" dirty="0" smtClean="0"/>
              <a:t> COUNTS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599772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6000" dirty="0" smtClean="0">
                <a:latin typeface="Cooper Black" pitchFamily="18" charset="0"/>
              </a:rPr>
              <a:t>Note Values in 6/8</a:t>
            </a:r>
            <a:endParaRPr lang="en-US" sz="6000" dirty="0">
              <a:latin typeface="Cooper Black" pitchFamily="18" charset="0"/>
            </a:endParaRPr>
          </a:p>
        </p:txBody>
      </p:sp>
      <p:pic>
        <p:nvPicPr>
          <p:cNvPr id="5" name="Picture 4"/>
          <p:cNvPicPr/>
          <p:nvPr/>
        </p:nvPicPr>
        <p:blipFill rotWithShape="1">
          <a:blip r:embed="rId2"/>
          <a:srcRect l="22973"/>
          <a:stretch/>
        </p:blipFill>
        <p:spPr bwMode="auto">
          <a:xfrm>
            <a:off x="1066800" y="2036616"/>
            <a:ext cx="1447800" cy="154478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595"/>
          <a:stretch/>
        </p:blipFill>
        <p:spPr bwMode="auto">
          <a:xfrm>
            <a:off x="1066800" y="4038600"/>
            <a:ext cx="1447800" cy="156383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819400" y="2434679"/>
            <a:ext cx="457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=</a:t>
            </a:r>
            <a:endParaRPr lang="en-US" sz="4400" dirty="0"/>
          </a:p>
        </p:txBody>
      </p:sp>
      <p:sp>
        <p:nvSpPr>
          <p:cNvPr id="8" name="TextBox 7"/>
          <p:cNvSpPr txBox="1"/>
          <p:nvPr/>
        </p:nvSpPr>
        <p:spPr>
          <a:xfrm>
            <a:off x="2819400" y="4435796"/>
            <a:ext cx="457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=</a:t>
            </a:r>
            <a:endParaRPr lang="en-US" sz="4400" dirty="0"/>
          </a:p>
        </p:txBody>
      </p:sp>
      <p:sp>
        <p:nvSpPr>
          <p:cNvPr id="9" name="TextBox 8"/>
          <p:cNvSpPr txBox="1"/>
          <p:nvPr/>
        </p:nvSpPr>
        <p:spPr>
          <a:xfrm>
            <a:off x="3657600" y="2434679"/>
            <a:ext cx="3505200" cy="76944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dirty="0"/>
              <a:t>3</a:t>
            </a:r>
            <a:r>
              <a:rPr lang="en-US" sz="4400" dirty="0" smtClean="0"/>
              <a:t> COUNTS</a:t>
            </a:r>
            <a:endParaRPr lang="en-US" sz="4400" dirty="0"/>
          </a:p>
        </p:txBody>
      </p:sp>
      <p:sp>
        <p:nvSpPr>
          <p:cNvPr id="10" name="TextBox 9"/>
          <p:cNvSpPr txBox="1"/>
          <p:nvPr/>
        </p:nvSpPr>
        <p:spPr>
          <a:xfrm>
            <a:off x="3657600" y="4435795"/>
            <a:ext cx="3505200" cy="76944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dirty="0"/>
              <a:t>6</a:t>
            </a:r>
            <a:r>
              <a:rPr lang="en-US" sz="4400" dirty="0" smtClean="0"/>
              <a:t> COUNTS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35629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68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Write in the counts for the following examples: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6000" dirty="0" smtClean="0">
                <a:latin typeface="Cooper Black" pitchFamily="18" charset="0"/>
              </a:rPr>
              <a:t>6/8 Time Signature</a:t>
            </a:r>
            <a:endParaRPr lang="en-US" sz="6000" dirty="0">
              <a:latin typeface="Cooper Black" pitchFamily="18" charset="0"/>
            </a:endParaRPr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2620241"/>
            <a:ext cx="7162800" cy="164695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828800" y="4648200"/>
            <a:ext cx="6172200" cy="5847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/>
              <a:t>1   2    3    4    5   6         1_2_3_4_5_6 </a:t>
            </a:r>
            <a:r>
              <a:rPr lang="en-US" dirty="0" smtClean="0"/>
              <a:t>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845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6000" dirty="0" smtClean="0">
                <a:latin typeface="Cooper Black" pitchFamily="18" charset="0"/>
              </a:rPr>
              <a:t>6/8 Time Signature</a:t>
            </a:r>
            <a:endParaRPr lang="en-US" sz="6000" dirty="0">
              <a:latin typeface="Cooper Black" pitchFamily="18" charset="0"/>
            </a:endParaRPr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2130137"/>
            <a:ext cx="7772400" cy="17526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752600" y="4191000"/>
            <a:ext cx="6705600" cy="5847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/>
              <a:t> </a:t>
            </a:r>
            <a:r>
              <a:rPr lang="en-US" sz="3200" dirty="0" smtClean="0"/>
              <a:t> 1      2_3    4_5   6            1_2_3_4_5_6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9469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6000" dirty="0" smtClean="0">
                <a:latin typeface="Cooper Black" pitchFamily="18" charset="0"/>
              </a:rPr>
              <a:t>6/8 Time Signature</a:t>
            </a:r>
            <a:endParaRPr lang="en-US" sz="6000" dirty="0">
              <a:latin typeface="Cooper Black" pitchFamily="18" charset="0"/>
            </a:endParaRPr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2343150"/>
            <a:ext cx="7086600" cy="177165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295400" y="4428251"/>
            <a:ext cx="6477000" cy="5847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/>
              <a:t>1_2_3_4_5_6      1      2_3       4_5_6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10546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6000" dirty="0" smtClean="0">
                <a:latin typeface="Cooper Black" pitchFamily="18" charset="0"/>
              </a:rPr>
              <a:t>6/8 Time Signature</a:t>
            </a:r>
            <a:endParaRPr lang="en-US" sz="6000" dirty="0">
              <a:latin typeface="Cooper Black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28800" y="4373018"/>
            <a:ext cx="5562600" cy="5847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/>
              <a:t> 1_2  3  4  5_6         1  2  3  4_5_6</a:t>
            </a:r>
            <a:endParaRPr lang="en-US" sz="3200" dirty="0"/>
          </a:p>
        </p:txBody>
      </p:sp>
      <p:pic>
        <p:nvPicPr>
          <p:cNvPr id="1026" name="Picture 2" descr="http://www.quia.com/files/quia/users/benwagoner/Rhythms/68Level1/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667000"/>
            <a:ext cx="5943600" cy="144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3826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5562600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9600" b="1" dirty="0" err="1" smtClean="0">
                <a:latin typeface="Bradley Hand ITC" pitchFamily="66" charset="0"/>
              </a:rPr>
              <a:t>Quia</a:t>
            </a:r>
            <a:r>
              <a:rPr lang="en-US" sz="8800" b="1" dirty="0" smtClean="0">
                <a:latin typeface="Bradley Hand ITC" pitchFamily="66" charset="0"/>
              </a:rPr>
              <a:t> </a:t>
            </a:r>
            <a:br>
              <a:rPr lang="en-US" sz="8800" b="1" dirty="0" smtClean="0">
                <a:latin typeface="Bradley Hand ITC" pitchFamily="66" charset="0"/>
              </a:rPr>
            </a:br>
            <a:r>
              <a:rPr lang="en-US" sz="8800" b="1" dirty="0" smtClean="0">
                <a:latin typeface="Bradley Hand ITC" pitchFamily="66" charset="0"/>
              </a:rPr>
              <a:t>Tier 2</a:t>
            </a:r>
            <a:br>
              <a:rPr lang="en-US" sz="8800" b="1" dirty="0" smtClean="0">
                <a:latin typeface="Bradley Hand ITC" pitchFamily="66" charset="0"/>
              </a:rPr>
            </a:br>
            <a:r>
              <a:rPr lang="en-US" sz="8800" b="1" dirty="0" smtClean="0">
                <a:latin typeface="Bradley Hand ITC" pitchFamily="66" charset="0"/>
              </a:rPr>
              <a:t>Quarter 4</a:t>
            </a:r>
            <a:br>
              <a:rPr lang="en-US" sz="8800" b="1" dirty="0" smtClean="0">
                <a:latin typeface="Bradley Hand ITC" pitchFamily="66" charset="0"/>
              </a:rPr>
            </a:br>
            <a:r>
              <a:rPr lang="en-US" sz="2800" b="1" dirty="0">
                <a:latin typeface="Bradley Hand ITC" pitchFamily="66" charset="0"/>
              </a:rPr>
              <a:t> </a:t>
            </a:r>
            <a:r>
              <a:rPr lang="en-US" sz="1800" b="1" dirty="0" smtClean="0">
                <a:latin typeface="Bradley Hand ITC" pitchFamily="66" charset="0"/>
              </a:rPr>
              <a:t> </a:t>
            </a:r>
            <a:r>
              <a:rPr lang="en-US" sz="8800" b="1" dirty="0" smtClean="0">
                <a:latin typeface="Bradley Hand ITC" pitchFamily="66" charset="0"/>
              </a:rPr>
              <a:t/>
            </a:r>
            <a:br>
              <a:rPr lang="en-US" sz="8800" b="1" dirty="0" smtClean="0">
                <a:latin typeface="Bradley Hand ITC" pitchFamily="66" charset="0"/>
              </a:rPr>
            </a:br>
            <a:r>
              <a:rPr lang="en-US" sz="6600" b="1" dirty="0" smtClean="0">
                <a:latin typeface="Bradley Hand ITC" pitchFamily="66" charset="0"/>
              </a:rPr>
              <a:t>Week 2 </a:t>
            </a:r>
            <a:endParaRPr lang="en-US" sz="8800" b="1" dirty="0">
              <a:latin typeface="Bradley Hand ITC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2266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</TotalTime>
  <Words>222</Words>
  <Application>Microsoft Office PowerPoint</Application>
  <PresentationFormat>On-screen Show (4:3)</PresentationFormat>
  <Paragraphs>63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Quia  Tier 2 Quarter 4    Week 1 </vt:lpstr>
      <vt:lpstr>6/8 Time Signature</vt:lpstr>
      <vt:lpstr>Note Values in 6/8</vt:lpstr>
      <vt:lpstr>Note Values in 6/8</vt:lpstr>
      <vt:lpstr>6/8 Time Signature</vt:lpstr>
      <vt:lpstr>6/8 Time Signature</vt:lpstr>
      <vt:lpstr>6/8 Time Signature</vt:lpstr>
      <vt:lpstr>6/8 Time Signature</vt:lpstr>
      <vt:lpstr>Quia  Tier 2 Quarter 4    Week 2 </vt:lpstr>
      <vt:lpstr>Natural</vt:lpstr>
      <vt:lpstr>Quia  Tier 2 Quarter 4    Week 3 </vt:lpstr>
      <vt:lpstr>Triplets</vt:lpstr>
      <vt:lpstr>Quarter Note Triplets</vt:lpstr>
      <vt:lpstr>Quarter Note Triplets</vt:lpstr>
      <vt:lpstr>PowerPoint Presentation</vt:lpstr>
      <vt:lpstr>PowerPoint Presentation</vt:lpstr>
      <vt:lpstr>Quia  Tier 2 Quarter 4    Week 4 </vt:lpstr>
      <vt:lpstr>PowerPoint Presentation</vt:lpstr>
      <vt:lpstr>Quia  Tier 2 Quarter 4    Week 5 </vt:lpstr>
      <vt:lpstr>PowerPoint Presentation</vt:lpstr>
      <vt:lpstr>Quia  Tier 2 Quarter 4    Week 6 </vt:lpstr>
      <vt:lpstr>Rest Values in 6/8</vt:lpstr>
      <vt:lpstr>Rhythm Counting</vt:lpstr>
      <vt:lpstr>Rhythm Counting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Quia  Level 2 Quarter 3    Week 1</dc:title>
  <dc:creator>Margaret Bresser</dc:creator>
  <cp:lastModifiedBy>JOSHUA BROOKS</cp:lastModifiedBy>
  <cp:revision>12</cp:revision>
  <dcterms:created xsi:type="dcterms:W3CDTF">2013-12-17T15:29:52Z</dcterms:created>
  <dcterms:modified xsi:type="dcterms:W3CDTF">2015-04-27T14:52:19Z</dcterms:modified>
</cp:coreProperties>
</file>