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  <p:sldId id="305" r:id="rId5"/>
    <p:sldId id="306" r:id="rId6"/>
    <p:sldId id="257" r:id="rId7"/>
    <p:sldId id="328" r:id="rId8"/>
    <p:sldId id="327" r:id="rId9"/>
    <p:sldId id="329" r:id="rId10"/>
    <p:sldId id="307" r:id="rId11"/>
    <p:sldId id="308" r:id="rId12"/>
    <p:sldId id="309" r:id="rId13"/>
    <p:sldId id="310" r:id="rId14"/>
    <p:sldId id="311" r:id="rId15"/>
    <p:sldId id="274" r:id="rId16"/>
    <p:sldId id="312" r:id="rId17"/>
    <p:sldId id="313" r:id="rId18"/>
    <p:sldId id="314" r:id="rId19"/>
    <p:sldId id="315" r:id="rId20"/>
    <p:sldId id="316" r:id="rId21"/>
    <p:sldId id="28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287" r:id="rId31"/>
    <p:sldId id="325" r:id="rId32"/>
    <p:sldId id="326" r:id="rId33"/>
    <p:sldId id="298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8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B8C7-B9C6-40B4-B3C2-128950BAF89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F1A0-CB25-4A5E-8A2E-EE14987A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r>
              <a:rPr lang="en-US" sz="8800" b="1" smtClean="0">
                <a:latin typeface="Bradley Hand ITC" pitchFamily="66" charset="0"/>
              </a:rPr>
              <a:t/>
            </a:r>
            <a:br>
              <a:rPr lang="en-US" sz="8800" b="1" smtClean="0">
                <a:latin typeface="Bradley Hand ITC" pitchFamily="66" charset="0"/>
              </a:rPr>
            </a:br>
            <a:r>
              <a:rPr lang="en-US" sz="8800" b="1" smtClean="0">
                <a:latin typeface="Bradley Hand ITC" pitchFamily="66" charset="0"/>
              </a:rPr>
              <a:t>Unit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4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Natural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1200"/>
            <a:ext cx="4953000" cy="76199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Name: Natural Symbol </a:t>
            </a:r>
            <a:endParaRPr lang="en-US" sz="3600" dirty="0"/>
          </a:p>
        </p:txBody>
      </p:sp>
      <p:pic>
        <p:nvPicPr>
          <p:cNvPr id="4" name="il_fi" descr="http://www.epianostudio.com/wp-content/uploads/2009/03/naturalsig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4" t="21081" r="34694" b="19459"/>
          <a:stretch/>
        </p:blipFill>
        <p:spPr bwMode="auto">
          <a:xfrm>
            <a:off x="381000" y="2209800"/>
            <a:ext cx="2286000" cy="266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3068150"/>
            <a:ext cx="54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natural do to a note?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20290" y="3886200"/>
            <a:ext cx="5742709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natural symbol cancels out </a:t>
            </a:r>
            <a:r>
              <a:rPr lang="en-US" sz="4000" dirty="0"/>
              <a:t>a</a:t>
            </a:r>
            <a:r>
              <a:rPr lang="en-US" sz="4000" dirty="0" smtClean="0"/>
              <a:t> flat or sharp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747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IF B-FLAT WAS “DO” THEN B-NATURAL WOULD </a:t>
            </a:r>
            <a:r>
              <a:rPr lang="en-US" sz="2600" dirty="0" smtClean="0"/>
              <a:t>BE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2600" dirty="0" smtClean="0"/>
              <a:t>				WHY?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600" dirty="0" smtClean="0"/>
              <a:t> IF </a:t>
            </a:r>
            <a:r>
              <a:rPr lang="en-US" sz="2600" dirty="0"/>
              <a:t>E-FLAT WAS “SOL”, THEN E-NATURAL WOULD </a:t>
            </a:r>
            <a:r>
              <a:rPr lang="en-US" sz="2600" dirty="0" smtClean="0"/>
              <a:t>BE</a:t>
            </a:r>
          </a:p>
          <a:p>
            <a:pPr marL="0" indent="0">
              <a:buNone/>
            </a:pPr>
            <a:r>
              <a:rPr lang="en-US" sz="2600" dirty="0" smtClean="0"/>
              <a:t>				WHY</a:t>
            </a:r>
            <a:r>
              <a:rPr lang="en-US" sz="2600" dirty="0"/>
              <a:t>? </a:t>
            </a:r>
            <a:endParaRPr lang="en-US" sz="26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600" dirty="0" smtClean="0"/>
              <a:t>IF </a:t>
            </a:r>
            <a:r>
              <a:rPr lang="en-US" sz="2600" dirty="0"/>
              <a:t>C-SHARP WAS “MI”, THEN C-NATURAL WOULD </a:t>
            </a:r>
            <a:r>
              <a:rPr lang="en-US" sz="2600" dirty="0" smtClean="0"/>
              <a:t>BE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			WHY</a:t>
            </a:r>
            <a:r>
              <a:rPr lang="en-US" sz="2600" dirty="0"/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191649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048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5488" y="4419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 descr="http://www.quia.com/files/quia/users/jbrooks1225/Naturalaccidentals/Natural_Accidental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62226"/>
            <a:ext cx="73152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762250" y="4191000"/>
            <a:ext cx="53340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Do  Re    </a:t>
            </a:r>
            <a:r>
              <a:rPr lang="en-US" dirty="0" err="1" smtClean="0"/>
              <a:t>Mi</a:t>
            </a:r>
            <a:r>
              <a:rPr lang="en-US" dirty="0" smtClean="0"/>
              <a:t>	Re      Di       Ti                 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Picture 11" descr="http://www.quia.com/files/quia/users/jbrooks1225/accidentalsolfege/accidentals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8" y="2416556"/>
            <a:ext cx="7391400" cy="16982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5803307" y="1964755"/>
            <a:ext cx="304800" cy="4518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65690" y="4419600"/>
            <a:ext cx="53340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Do  Re    Ti	Do      </a:t>
            </a:r>
            <a:r>
              <a:rPr lang="en-US" dirty="0" err="1" smtClean="0"/>
              <a:t>Mi</a:t>
            </a:r>
            <a:r>
              <a:rPr lang="en-US" dirty="0" smtClean="0"/>
              <a:t>       Me        </a:t>
            </a:r>
            <a:r>
              <a:rPr lang="en-US" dirty="0" err="1" smtClean="0"/>
              <a:t>Mi</a:t>
            </a:r>
            <a:r>
              <a:rPr lang="en-US" dirty="0" smtClean="0"/>
              <a:t>   Do    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5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anose="0208090404030B020404" pitchFamily="18" charset="0"/>
              </a:rPr>
              <a:t>Natural Accidentals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2286000"/>
            <a:ext cx="17145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03307" y="1964755"/>
            <a:ext cx="304800" cy="4518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79862" y="4267200"/>
            <a:ext cx="484689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Mi</a:t>
            </a:r>
            <a:r>
              <a:rPr lang="en-US" dirty="0" smtClean="0"/>
              <a:t> 	             </a:t>
            </a:r>
            <a:r>
              <a:rPr lang="en-US" dirty="0" err="1" smtClean="0"/>
              <a:t>Fa</a:t>
            </a:r>
            <a:r>
              <a:rPr lang="en-US" dirty="0" smtClean="0"/>
              <a:t>        Si      </a:t>
            </a:r>
            <a:r>
              <a:rPr lang="en-US" dirty="0" err="1" smtClean="0"/>
              <a:t>Fa</a:t>
            </a:r>
            <a:r>
              <a:rPr lang="en-US" dirty="0" smtClean="0"/>
              <a:t>   </a:t>
            </a:r>
            <a:r>
              <a:rPr lang="en-US" dirty="0" err="1" smtClean="0"/>
              <a:t>Mi</a:t>
            </a:r>
            <a:r>
              <a:rPr lang="en-US" dirty="0" smtClean="0"/>
              <a:t>        </a:t>
            </a:r>
            <a:r>
              <a:rPr lang="en-US" dirty="0" err="1" smtClean="0"/>
              <a:t>Ri</a:t>
            </a:r>
            <a:r>
              <a:rPr lang="en-US" dirty="0" smtClean="0"/>
              <a:t>         Do</a:t>
            </a:r>
            <a:endParaRPr lang="en-US" dirty="0"/>
          </a:p>
        </p:txBody>
      </p:sp>
      <p:pic>
        <p:nvPicPr>
          <p:cNvPr id="15" name="Picture 14" descr="http://www.quia.com/files/quia/users/jbrooks1225/Naturalaccidentals/Natural_Accidental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39" y="2581275"/>
            <a:ext cx="6980490" cy="1457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45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19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1" y="16764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19431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1" y="41148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l_fi" descr="http://music-theory.ascensionsounds.com/wp-content/uploads/2010/06/triple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066801" y="4343400"/>
            <a:ext cx="1828800" cy="1714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228153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73898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0527" y="2450812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90826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EIGHTH note triplet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542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0927" y="244084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0557" y="261011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927" y="3581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2957" y="375067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808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3087841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764676"/>
            <a:ext cx="2528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1lali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32822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*Practice counting as group*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47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122" name="Picture 2" descr="http://www.quia.com/files/quia/users/benwagoner/Rhythms/Level6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33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429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1_2_3_+_4    +             1lali                  3lali</a:t>
            </a:r>
            <a:endParaRPr lang="en-US" dirty="0"/>
          </a:p>
        </p:txBody>
      </p:sp>
      <p:pic>
        <p:nvPicPr>
          <p:cNvPr id="5124" name="Picture 4" descr="http://www.quia.com/files/quia/users/benwagoner/Rhythms/Level6/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0"/>
            <a:ext cx="46958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6019800"/>
            <a:ext cx="401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e      +    a      2             1lali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838200" y="2514600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89006" y="2514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Name: Eighth Note Triplet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81885" y="396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Value: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788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9218" name="Picture 2" descr="http://www.quia.com/files/quia/users/benwagoner/Rhythms/Level6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876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4114800"/>
            <a:ext cx="472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   4lali             5_1              2lali            4_5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4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8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already know that…</a:t>
            </a:r>
            <a:endParaRPr lang="en-US" dirty="0"/>
          </a:p>
        </p:txBody>
      </p:sp>
      <p:pic>
        <p:nvPicPr>
          <p:cNvPr id="4" name="Picture 3" descr="http://www.quia.com/files/quia/users/benwagoner/Rhythms/Level7/3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" t="17822" r="78041" b="34653"/>
          <a:stretch/>
        </p:blipFill>
        <p:spPr bwMode="auto">
          <a:xfrm>
            <a:off x="762000" y="2590800"/>
            <a:ext cx="3124200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415" y="3429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+ 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416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But what happens when we combine sixteenth notes and eighth notes?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865" y="3204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179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Different rhythms are made!</a:t>
            </a:r>
            <a:endParaRPr lang="en-US" sz="5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dirty="0" smtClean="0">
                <a:latin typeface="Cooper Black" pitchFamily="18" charset="0"/>
              </a:rPr>
              <a:t>Counting Rhythms</a:t>
            </a:r>
            <a:endParaRPr lang="en-US" sz="7000" dirty="0">
              <a:latin typeface="Cooper Black" pitchFamily="18" charset="0"/>
            </a:endParaRPr>
          </a:p>
        </p:txBody>
      </p:sp>
      <p:pic>
        <p:nvPicPr>
          <p:cNvPr id="5" name="Picture 4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4734" r="74279" b="20422"/>
          <a:stretch/>
        </p:blipFill>
        <p:spPr bwMode="auto">
          <a:xfrm>
            <a:off x="759864" y="3429000"/>
            <a:ext cx="1981200" cy="2357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www.quia.com/files/quia/users/benwagoner/Rhythms/Level7/7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0" t="31071" r="55660" b="16498"/>
          <a:stretch/>
        </p:blipFill>
        <p:spPr bwMode="auto">
          <a:xfrm>
            <a:off x="3276600" y="3443955"/>
            <a:ext cx="1981200" cy="2357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78" t="25809" r="5250" b="19346"/>
          <a:stretch/>
        </p:blipFill>
        <p:spPr bwMode="auto">
          <a:xfrm>
            <a:off x="6172200" y="3414757"/>
            <a:ext cx="1981200" cy="23719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57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quia.com/files/quia/users/benwagoner/Rhythms/Level7/5B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1" t="24734" r="74279" b="20422"/>
          <a:stretch/>
        </p:blipFill>
        <p:spPr bwMode="auto">
          <a:xfrm>
            <a:off x="609600" y="2252971"/>
            <a:ext cx="3200400" cy="29286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27" y="569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38415" y="3200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+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0121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27" y="569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quia.com/files/quia/users/benwagoner/Rhythms/Level7/7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0" t="31071" r="55660" b="16498"/>
          <a:stretch/>
        </p:blipFill>
        <p:spPr bwMode="auto">
          <a:xfrm>
            <a:off x="381000" y="2133600"/>
            <a:ext cx="3124200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2819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 + 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960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27" y="569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quia.com/files/quia/users/benwagoner/Rhythms/Level7/5B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78" t="25809" r="5250" b="19346"/>
          <a:stretch/>
        </p:blipFill>
        <p:spPr bwMode="auto">
          <a:xfrm>
            <a:off x="533400" y="1924034"/>
            <a:ext cx="2819400" cy="40195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28194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 1 e 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495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27" y="569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quia.com/files/quia/users/benwagoner/Rhythms/Level7/2B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010400" cy="127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quia.com/files/quia/users/benwagoner/Rhythms/Level7/5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b="13635"/>
          <a:stretch/>
        </p:blipFill>
        <p:spPr bwMode="auto">
          <a:xfrm>
            <a:off x="2286000" y="4267200"/>
            <a:ext cx="6553200" cy="1295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3099435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  la    li     3    +          1    e    a    2      +     a     3    e      +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638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1_2_3            (+)  4     e       +            1       +   a      2_3_4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13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727" y="5697"/>
            <a:ext cx="9723438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quia.com/files/quia/users/benwagoner/Rhythms/Level7/5B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5" b="18574"/>
          <a:stretch/>
        </p:blipFill>
        <p:spPr bwMode="auto">
          <a:xfrm>
            <a:off x="609600" y="2209800"/>
            <a:ext cx="769620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35814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    e       +        2    la    li            1    e    a    +        2    +       3    e    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4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524000" y="2501781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86200" y="3124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529271" y="279657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1LaLi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8865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86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6" name="Picture 5" descr="http://www.quia.com/files/quia/users/jbrooks1225/Flataccidentals/Flat_Accidental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62" y="1981200"/>
            <a:ext cx="70866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133600" y="3429000"/>
            <a:ext cx="5791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    La	            Do	               </a:t>
            </a:r>
            <a:r>
              <a:rPr lang="en-US" dirty="0" err="1" smtClean="0"/>
              <a:t>Te</a:t>
            </a:r>
            <a:r>
              <a:rPr lang="en-US" dirty="0"/>
              <a:t> </a:t>
            </a:r>
            <a:r>
              <a:rPr lang="en-US" dirty="0" smtClean="0"/>
              <a:t>      La    Sol	      Me</a:t>
            </a:r>
            <a:endParaRPr lang="en-US" dirty="0"/>
          </a:p>
        </p:txBody>
      </p:sp>
      <p:pic>
        <p:nvPicPr>
          <p:cNvPr id="8" name="Picture 7" descr="http://www.quia.com/files/quia/users/jbrooks1225/accidentalsolfege/accidentals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7391400" cy="108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438400" y="5614040"/>
            <a:ext cx="60198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La   </a:t>
            </a:r>
            <a:r>
              <a:rPr lang="en-US" dirty="0" err="1" smtClean="0"/>
              <a:t>La</a:t>
            </a:r>
            <a:r>
              <a:rPr lang="en-US" dirty="0" smtClean="0"/>
              <a:t>    Ti       La   </a:t>
            </a:r>
            <a:r>
              <a:rPr lang="en-US" dirty="0" err="1" smtClean="0"/>
              <a:t>La</a:t>
            </a:r>
            <a:r>
              <a:rPr lang="en-US" dirty="0" smtClean="0"/>
              <a:t>             Si                     Do     </a:t>
            </a:r>
            <a:r>
              <a:rPr lang="en-US" dirty="0" err="1" smtClean="0"/>
              <a:t>Mi</a:t>
            </a:r>
            <a:r>
              <a:rPr lang="en-US" dirty="0" smtClean="0"/>
              <a:t>      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96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Mixed Accidental </a:t>
            </a:r>
            <a:r>
              <a:rPr lang="en-US" sz="4800" dirty="0" err="1" smtClean="0">
                <a:latin typeface="Cooper Black" panose="0208090404030B020404" pitchFamily="18" charset="0"/>
              </a:rPr>
              <a:t>Solfege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7" name="Picture 6" descr="http://www.quia.com/files/quia/users/jbrooks1225/accidentalsolfege/accidentals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24094"/>
            <a:ext cx="701040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133600" y="3276600"/>
            <a:ext cx="54864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          Do      </a:t>
            </a:r>
            <a:r>
              <a:rPr lang="en-US" dirty="0" err="1" smtClean="0"/>
              <a:t>Mi</a:t>
            </a:r>
            <a:r>
              <a:rPr lang="en-US" dirty="0" smtClean="0"/>
              <a:t>	       Do       Ti          Si	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6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64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smtClean="0">
                <a:latin typeface="Bradley Hand ITC" pitchFamily="66" charset="0"/>
              </a:rPr>
              <a:t>Quarter 4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7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6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2050" name="Picture 2" descr="http://www.quia.com/files/quia/users/jbrooks1225/Rhythms/level5B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477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429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1lali	   2      3lali            4          1lali            2_3_4      </a:t>
            </a:r>
            <a:endParaRPr lang="en-US" dirty="0"/>
          </a:p>
        </p:txBody>
      </p:sp>
      <p:pic>
        <p:nvPicPr>
          <p:cNvPr id="2052" name="Picture 4" descr="http://www.quia.com/files/quia/users/jbrooks1225/Rhythms/level5B/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4800600"/>
            <a:ext cx="56245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9500" y="6248400"/>
            <a:ext cx="512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1_+_2     +	1lali	            2lali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jbrooks1225/Rhythms/level5B/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86" y="2667000"/>
            <a:ext cx="55626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4114800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2lali            (3)          (1)    +      2     3lali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</a:t>
            </a:r>
            <a:r>
              <a:rPr lang="en-US" sz="8800" b="1" dirty="0" smtClean="0">
                <a:latin typeface="Bradley Hand ITC" pitchFamily="66" charset="0"/>
              </a:rPr>
              <a:t>3</a:t>
            </a:r>
            <a:r>
              <a:rPr lang="en-US" sz="8800" b="1" dirty="0">
                <a:latin typeface="Bradley Hand ITC" pitchFamily="66" charset="0"/>
              </a:rPr>
              <a:t/>
            </a:r>
            <a:br>
              <a:rPr lang="en-US" sz="8800" b="1" dirty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Unit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>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2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6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Interval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8" name="Picture 7" descr="http://www.quia.com/files/quia/users/jbrooks1225/intervals/sixt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28194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33600"/>
            <a:ext cx="50292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86300" y="2985660"/>
            <a:ext cx="38862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SIXTH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682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anose="0208090404030B020404" pitchFamily="18" charset="0"/>
              </a:rPr>
              <a:t>Intervals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pic>
        <p:nvPicPr>
          <p:cNvPr id="4" name="Picture 3" descr="http://www.quia.com/files/quia/users/jbrooks1225/intervals/sevent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6576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114800" y="21336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Name of Interval: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86300" y="2985660"/>
            <a:ext cx="38862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SEVENTH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92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800" dirty="0" smtClean="0">
                <a:latin typeface="Cooper Black" panose="0208090404030B020404" pitchFamily="18" charset="0"/>
              </a:rPr>
              <a:t>Intervals and </a:t>
            </a:r>
            <a:r>
              <a:rPr lang="en-US" sz="5800" dirty="0" err="1" smtClean="0">
                <a:latin typeface="Cooper Black" panose="0208090404030B020404" pitchFamily="18" charset="0"/>
              </a:rPr>
              <a:t>Solfege</a:t>
            </a:r>
            <a:endParaRPr lang="en-US" sz="5800" dirty="0"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860" y="2638821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 err="1" smtClean="0"/>
              <a:t>solfege</a:t>
            </a:r>
            <a:r>
              <a:rPr lang="en-US" sz="2400" dirty="0" smtClean="0"/>
              <a:t> syllable is a sixth above DO?	</a:t>
            </a:r>
            <a:r>
              <a:rPr lang="en-US" sz="2400" dirty="0" smtClean="0">
                <a:solidFill>
                  <a:srgbClr val="00B0F0"/>
                </a:solidFill>
              </a:rPr>
              <a:t>                          </a:t>
            </a:r>
            <a:r>
              <a:rPr lang="en-US" sz="3600" dirty="0" smtClean="0">
                <a:solidFill>
                  <a:srgbClr val="00B0F0"/>
                </a:solidFill>
              </a:rPr>
              <a:t>LA</a:t>
            </a:r>
            <a:r>
              <a:rPr lang="en-US" sz="2400" dirty="0" smtClean="0"/>
              <a:t>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241" y="3180214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 err="1" smtClean="0"/>
              <a:t>solfege</a:t>
            </a:r>
            <a:r>
              <a:rPr lang="en-US" sz="2400" dirty="0" smtClean="0"/>
              <a:t> syllable is a seventh above DO?</a:t>
            </a:r>
            <a:r>
              <a:rPr lang="en-US" sz="2400" dirty="0" smtClean="0">
                <a:solidFill>
                  <a:srgbClr val="00B0F0"/>
                </a:solidFill>
              </a:rPr>
              <a:t>                          </a:t>
            </a:r>
            <a:r>
              <a:rPr lang="en-US" sz="3600" dirty="0" smtClean="0">
                <a:solidFill>
                  <a:srgbClr val="00B0F0"/>
                </a:solidFill>
              </a:rPr>
              <a:t>TI</a:t>
            </a:r>
            <a:r>
              <a:rPr lang="en-US" sz="2400" dirty="0" smtClean="0"/>
              <a:t>	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4485" y="2029221"/>
            <a:ext cx="7809978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8745" y="45693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What letter name is a sixth above C?</a:t>
            </a:r>
            <a:r>
              <a:rPr lang="en-US" sz="2400" dirty="0" smtClean="0"/>
              <a:t>	                                       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r>
              <a:rPr lang="en-US" sz="3600" dirty="0"/>
              <a:t>A</a:t>
            </a:r>
            <a:r>
              <a:rPr lang="en-US" sz="2400" dirty="0" smtClean="0"/>
              <a:t>	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078797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What letter name is a seventh above C?                 </a:t>
            </a:r>
            <a:r>
              <a:rPr lang="en-US" sz="2400" dirty="0" smtClean="0"/>
              <a:t>		</a:t>
            </a:r>
            <a:r>
              <a:rPr lang="en-US" sz="3600" dirty="0"/>
              <a:t>B</a:t>
            </a:r>
            <a:r>
              <a:rPr lang="en-US" sz="2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492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302</Words>
  <Application>Microsoft Office PowerPoint</Application>
  <PresentationFormat>On-screen Show (4:3)</PresentationFormat>
  <Paragraphs>86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Quia  Tier 3 Unit 4    Week 1 </vt:lpstr>
      <vt:lpstr>Triplets</vt:lpstr>
      <vt:lpstr>Counting for Triplets</vt:lpstr>
      <vt:lpstr>PowerPoint Presentation</vt:lpstr>
      <vt:lpstr>PowerPoint Presentation</vt:lpstr>
      <vt:lpstr>Quia  Tier 3 Unit 4    Week 2 </vt:lpstr>
      <vt:lpstr>Interval</vt:lpstr>
      <vt:lpstr>Intervals</vt:lpstr>
      <vt:lpstr>Intervals and Solfege</vt:lpstr>
      <vt:lpstr>Natural</vt:lpstr>
      <vt:lpstr>Natural Accidentals</vt:lpstr>
      <vt:lpstr>Natural Accidentals</vt:lpstr>
      <vt:lpstr>Natural Accidentals</vt:lpstr>
      <vt:lpstr>Natural Accidentals</vt:lpstr>
      <vt:lpstr>Quia  Tier 3 Quarter 4    Week 3 </vt:lpstr>
      <vt:lpstr>Triplets</vt:lpstr>
      <vt:lpstr>Quarter Note Triplets</vt:lpstr>
      <vt:lpstr>Quarter Note Triplets</vt:lpstr>
      <vt:lpstr>PowerPoint Presentation</vt:lpstr>
      <vt:lpstr>PowerPoint Presentation</vt:lpstr>
      <vt:lpstr>Quia  Tier 3 Quarter 4    Week 4</vt:lpstr>
      <vt:lpstr>Counting Rhythms</vt:lpstr>
      <vt:lpstr>PowerPoint Presentation</vt:lpstr>
      <vt:lpstr>Counting Rhythms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Quia  Tier 3 Quarter 4    Week 5 </vt:lpstr>
      <vt:lpstr>Mixed Accidental Solfege</vt:lpstr>
      <vt:lpstr>Mixed Accidental Solfege</vt:lpstr>
      <vt:lpstr>Quia  Tier 3 Quarter 4    Week 6 </vt:lpstr>
      <vt:lpstr>Quia  Tier 3 Quarter 4    Week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3 Quarter 3    Week 1</dc:title>
  <dc:creator>Margaret Bresser</dc:creator>
  <cp:lastModifiedBy>Joshua Brooks</cp:lastModifiedBy>
  <cp:revision>23</cp:revision>
  <dcterms:created xsi:type="dcterms:W3CDTF">2013-12-17T16:12:48Z</dcterms:created>
  <dcterms:modified xsi:type="dcterms:W3CDTF">2017-03-21T15:20:17Z</dcterms:modified>
</cp:coreProperties>
</file>