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303" r:id="rId3"/>
    <p:sldId id="305" r:id="rId4"/>
    <p:sldId id="306" r:id="rId5"/>
    <p:sldId id="307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257" r:id="rId14"/>
    <p:sldId id="308" r:id="rId15"/>
    <p:sldId id="309" r:id="rId16"/>
    <p:sldId id="310" r:id="rId17"/>
    <p:sldId id="311" r:id="rId18"/>
    <p:sldId id="312" r:id="rId19"/>
    <p:sldId id="274" r:id="rId20"/>
    <p:sldId id="344" r:id="rId21"/>
    <p:sldId id="342" r:id="rId22"/>
    <p:sldId id="343" r:id="rId23"/>
    <p:sldId id="286" r:id="rId24"/>
    <p:sldId id="320" r:id="rId25"/>
    <p:sldId id="323" r:id="rId26"/>
    <p:sldId id="324" r:id="rId27"/>
    <p:sldId id="325" r:id="rId28"/>
    <p:sldId id="326" r:id="rId29"/>
    <p:sldId id="327" r:id="rId30"/>
    <p:sldId id="287" r:id="rId31"/>
    <p:sldId id="328" r:id="rId32"/>
    <p:sldId id="345" r:id="rId33"/>
    <p:sldId id="329" r:id="rId34"/>
    <p:sldId id="346" r:id="rId35"/>
    <p:sldId id="298" r:id="rId36"/>
    <p:sldId id="336" r:id="rId37"/>
    <p:sldId id="337" r:id="rId38"/>
    <p:sldId id="338" r:id="rId39"/>
    <p:sldId id="339" r:id="rId40"/>
    <p:sldId id="340" r:id="rId41"/>
    <p:sldId id="341" r:id="rId42"/>
    <p:sldId id="299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39" autoAdjust="0"/>
  </p:normalViewPr>
  <p:slideViewPr>
    <p:cSldViewPr>
      <p:cViewPr>
        <p:scale>
          <a:sx n="117" d="100"/>
          <a:sy n="117" d="100"/>
        </p:scale>
        <p:origin x="-1464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B8C7-B9C6-40B4-B3C2-128950BAF895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3F1A0-CB25-4A5E-8A2E-EE14987A0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916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B8C7-B9C6-40B4-B3C2-128950BAF895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3F1A0-CB25-4A5E-8A2E-EE14987A0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973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B8C7-B9C6-40B4-B3C2-128950BAF895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3F1A0-CB25-4A5E-8A2E-EE14987A0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62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B8C7-B9C6-40B4-B3C2-128950BAF895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3F1A0-CB25-4A5E-8A2E-EE14987A0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89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B8C7-B9C6-40B4-B3C2-128950BAF895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3F1A0-CB25-4A5E-8A2E-EE14987A0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03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B8C7-B9C6-40B4-B3C2-128950BAF895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3F1A0-CB25-4A5E-8A2E-EE14987A0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5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B8C7-B9C6-40B4-B3C2-128950BAF895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3F1A0-CB25-4A5E-8A2E-EE14987A0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58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B8C7-B9C6-40B4-B3C2-128950BAF895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3F1A0-CB25-4A5E-8A2E-EE14987A0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090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B8C7-B9C6-40B4-B3C2-128950BAF895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3F1A0-CB25-4A5E-8A2E-EE14987A0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72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B8C7-B9C6-40B4-B3C2-128950BAF895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3F1A0-CB25-4A5E-8A2E-EE14987A0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B8C7-B9C6-40B4-B3C2-128950BAF895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3F1A0-CB25-4A5E-8A2E-EE14987A0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017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8B8C7-B9C6-40B4-B3C2-128950BAF895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3F1A0-CB25-4A5E-8A2E-EE14987A0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793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5626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b="1" dirty="0" err="1" smtClean="0">
                <a:latin typeface="Bradley Hand ITC" pitchFamily="66" charset="0"/>
              </a:rPr>
              <a:t>Quia</a:t>
            </a:r>
            <a:r>
              <a:rPr lang="en-US" sz="8800" b="1" dirty="0" smtClean="0">
                <a:latin typeface="Bradley Hand ITC" pitchFamily="66" charset="0"/>
              </a:rPr>
              <a:t> 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Tier 4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Unit 4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2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 </a:t>
            </a:r>
            <a:r>
              <a:rPr lang="en-US" sz="8800" b="1" dirty="0" smtClean="0">
                <a:latin typeface="Bradley Hand ITC" pitchFamily="66" charset="0"/>
              </a:rPr>
              <a:t/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6600" b="1" dirty="0" smtClean="0">
                <a:latin typeface="Bradley Hand ITC" pitchFamily="66" charset="0"/>
              </a:rPr>
              <a:t>Week 1 </a:t>
            </a:r>
            <a:endParaRPr lang="en-US" sz="8800" b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54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228600"/>
            <a:ext cx="88392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 smtClean="0">
                <a:latin typeface="Cooper Black" pitchFamily="18" charset="0"/>
              </a:rPr>
              <a:t>Quarter Note Triplets</a:t>
            </a:r>
            <a:endParaRPr lang="en-US" sz="6000" dirty="0">
              <a:latin typeface="Cooper Black" pitchFamily="18" charset="0"/>
            </a:endParaRPr>
          </a:p>
        </p:txBody>
      </p:sp>
      <p:pic>
        <p:nvPicPr>
          <p:cNvPr id="9218" name="Picture 2" descr="http://www.quia.com/files/quia/users/benwagoner/Rhythms/Level6/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590800"/>
            <a:ext cx="48768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62200" y="4114800"/>
            <a:ext cx="472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1_2_3   4lali             5_1              2 la li            4_5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047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smtClean="0">
                <a:latin typeface="Cooper Black" panose="0208090404030B020404" pitchFamily="18" charset="0"/>
              </a:rPr>
              <a:t>Fermata</a:t>
            </a:r>
            <a:endParaRPr lang="en-US" sz="7200" dirty="0">
              <a:latin typeface="Cooper Black" panose="0208090404030B020404" pitchFamily="18" charset="0"/>
            </a:endParaRPr>
          </a:p>
        </p:txBody>
      </p:sp>
      <p:pic>
        <p:nvPicPr>
          <p:cNvPr id="4" name="Picture 3" descr="http://www.quia.com/files/quia/users/jbrooks1225/Vocab/fermat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49" y="2362200"/>
            <a:ext cx="2286000" cy="2362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581400" y="2133600"/>
            <a:ext cx="457200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Name:  Fermata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657600" y="304800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What Does Fermata Do?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81400" y="3578607"/>
            <a:ext cx="4572000" cy="175432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Sing or play the note for as long as the director holds it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15768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smtClean="0">
                <a:latin typeface="Cooper Black" panose="0208090404030B020404" pitchFamily="18" charset="0"/>
              </a:rPr>
              <a:t>Caesura</a:t>
            </a:r>
            <a:endParaRPr lang="en-US" sz="7200" dirty="0">
              <a:latin typeface="Cooper Black" panose="0208090404030B020404" pitchFamily="18" charset="0"/>
            </a:endParaRPr>
          </a:p>
        </p:txBody>
      </p:sp>
      <p:pic>
        <p:nvPicPr>
          <p:cNvPr id="4" name="Picture 3" descr="http://www.quia.com/files/quia/users/jbrooks1225/Vocab/caesura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176329"/>
            <a:ext cx="2743200" cy="3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810000" y="2176329"/>
            <a:ext cx="457200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Name:  Caesura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657600" y="304800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What Does Caesura Do?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09288" y="3578607"/>
            <a:ext cx="4572000" cy="230832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 caesura tells you to hold a note for as long as the director conducts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56055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5626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b="1" dirty="0" err="1" smtClean="0">
                <a:latin typeface="Bradley Hand ITC" pitchFamily="66" charset="0"/>
              </a:rPr>
              <a:t>Quia</a:t>
            </a:r>
            <a:r>
              <a:rPr lang="en-US" sz="8800" b="1" dirty="0" smtClean="0">
                <a:latin typeface="Bradley Hand ITC" pitchFamily="66" charset="0"/>
              </a:rPr>
              <a:t> 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Tier 4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>
                <a:latin typeface="Bradley Hand ITC" pitchFamily="66" charset="0"/>
              </a:rPr>
              <a:t>Unit 4</a:t>
            </a:r>
            <a:r>
              <a:rPr lang="en-US" sz="8800" b="1" dirty="0" smtClean="0">
                <a:latin typeface="Bradley Hand ITC" pitchFamily="66" charset="0"/>
              </a:rPr>
              <a:t/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2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 </a:t>
            </a:r>
            <a:r>
              <a:rPr lang="en-US" sz="8800" b="1" dirty="0" smtClean="0">
                <a:latin typeface="Bradley Hand ITC" pitchFamily="66" charset="0"/>
              </a:rPr>
              <a:t/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6600" b="1" dirty="0" smtClean="0">
                <a:latin typeface="Bradley Hand ITC" pitchFamily="66" charset="0"/>
              </a:rPr>
              <a:t>Week </a:t>
            </a:r>
            <a:r>
              <a:rPr lang="en-US" sz="6600" b="1" dirty="0">
                <a:latin typeface="Bradley Hand ITC" pitchFamily="66" charset="0"/>
              </a:rPr>
              <a:t>2</a:t>
            </a:r>
            <a:r>
              <a:rPr lang="en-US" sz="6600" b="1" dirty="0" smtClean="0">
                <a:latin typeface="Bradley Hand ITC" pitchFamily="66" charset="0"/>
              </a:rPr>
              <a:t> </a:t>
            </a:r>
            <a:endParaRPr lang="en-US" sz="8800" b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665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dirty="0" smtClean="0">
                <a:latin typeface="Cooper Black" pitchFamily="18" charset="0"/>
              </a:rPr>
              <a:t>Natural</a:t>
            </a:r>
            <a:endParaRPr lang="en-US" sz="8800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1981200"/>
            <a:ext cx="4953000" cy="761999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Name: Natural Symbol </a:t>
            </a:r>
            <a:endParaRPr lang="en-US" sz="3600" dirty="0"/>
          </a:p>
        </p:txBody>
      </p:sp>
      <p:pic>
        <p:nvPicPr>
          <p:cNvPr id="4" name="il_fi" descr="http://www.epianostudio.com/wp-content/uploads/2009/03/naturalsign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04" t="21081" r="34694" b="19459"/>
          <a:stretch/>
        </p:blipFill>
        <p:spPr bwMode="auto">
          <a:xfrm>
            <a:off x="381000" y="2209800"/>
            <a:ext cx="2286000" cy="2667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0" y="3068150"/>
            <a:ext cx="5451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What does a natural do to a note?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020290" y="3886200"/>
            <a:ext cx="5742709" cy="132343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 natural symbol cancels out </a:t>
            </a:r>
            <a:r>
              <a:rPr lang="en-US" sz="4000" dirty="0"/>
              <a:t>a</a:t>
            </a:r>
            <a:r>
              <a:rPr lang="en-US" sz="4000" dirty="0" smtClean="0"/>
              <a:t> flat or sharp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26389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smtClean="0">
                <a:latin typeface="Cooper Black" panose="0208090404030B020404" pitchFamily="18" charset="0"/>
              </a:rPr>
              <a:t>Natural Accidentals</a:t>
            </a:r>
            <a:endParaRPr lang="en-US" sz="6000" dirty="0"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IF B-FLAT WAS “DO” THEN B-NATURAL WOULD </a:t>
            </a:r>
            <a:r>
              <a:rPr lang="en-US" sz="2600" dirty="0" smtClean="0"/>
              <a:t>BE</a:t>
            </a:r>
          </a:p>
          <a:p>
            <a:pPr marL="0" indent="0">
              <a:buNone/>
            </a:pPr>
            <a:r>
              <a:rPr lang="en-US" sz="1800" dirty="0" smtClean="0"/>
              <a:t> </a:t>
            </a:r>
            <a:r>
              <a:rPr lang="en-US" sz="2600" dirty="0" smtClean="0"/>
              <a:t>				WHY?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600" dirty="0" smtClean="0"/>
              <a:t> IF </a:t>
            </a:r>
            <a:r>
              <a:rPr lang="en-US" sz="2600" dirty="0"/>
              <a:t>E-FLAT WAS “SOL”, THEN E-NATURAL WOULD </a:t>
            </a:r>
            <a:r>
              <a:rPr lang="en-US" sz="2600" dirty="0" smtClean="0"/>
              <a:t>BE</a:t>
            </a:r>
          </a:p>
          <a:p>
            <a:pPr marL="0" indent="0">
              <a:buNone/>
            </a:pPr>
            <a:r>
              <a:rPr lang="en-US" sz="2600" dirty="0" smtClean="0"/>
              <a:t>				WHY</a:t>
            </a:r>
            <a:r>
              <a:rPr lang="en-US" sz="2600" dirty="0"/>
              <a:t>? </a:t>
            </a:r>
            <a:endParaRPr lang="en-US" sz="26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2600" dirty="0" smtClean="0"/>
              <a:t>IF </a:t>
            </a:r>
            <a:r>
              <a:rPr lang="en-US" sz="2600" dirty="0"/>
              <a:t>C-SHARP WAS “MI”, THEN C-NATURAL WOULD </a:t>
            </a:r>
            <a:r>
              <a:rPr lang="en-US" sz="2600" dirty="0" smtClean="0"/>
              <a:t>BE</a:t>
            </a:r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				WHY</a:t>
            </a:r>
            <a:r>
              <a:rPr lang="en-US" sz="2600" dirty="0"/>
              <a:t>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43800" y="191649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DI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43800" y="30480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S</a:t>
            </a:r>
            <a:r>
              <a:rPr lang="en-US" sz="3200" dirty="0" smtClean="0">
                <a:solidFill>
                  <a:srgbClr val="FF0000"/>
                </a:solidFill>
              </a:rPr>
              <a:t>I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95488" y="44196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ME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1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smtClean="0">
                <a:latin typeface="Cooper Black" panose="0208090404030B020404" pitchFamily="18" charset="0"/>
              </a:rPr>
              <a:t>Natural Accidentals</a:t>
            </a:r>
            <a:endParaRPr lang="en-US" sz="6000" dirty="0">
              <a:latin typeface="Cooper Black" panose="0208090404030B0204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57800" y="2286000"/>
            <a:ext cx="171450" cy="2762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9" name="Picture 8" descr="http://www.quia.com/files/quia/users/jbrooks1225/Naturalaccidentals/Natural_Accidental_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562226"/>
            <a:ext cx="7315200" cy="133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2762250" y="4191000"/>
            <a:ext cx="533400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Do  Re    </a:t>
            </a:r>
            <a:r>
              <a:rPr lang="en-US" dirty="0" err="1" smtClean="0"/>
              <a:t>Mi</a:t>
            </a:r>
            <a:r>
              <a:rPr lang="en-US" dirty="0" smtClean="0"/>
              <a:t>	Re      Di       Ti                  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073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smtClean="0">
                <a:latin typeface="Cooper Black" panose="0208090404030B020404" pitchFamily="18" charset="0"/>
              </a:rPr>
              <a:t>Natural Accidentals</a:t>
            </a:r>
            <a:endParaRPr lang="en-US" sz="6000" dirty="0">
              <a:latin typeface="Cooper Black" panose="0208090404030B0204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57800" y="2286000"/>
            <a:ext cx="171450" cy="2762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12" name="Picture 11" descr="http://www.quia.com/files/quia/users/jbrooks1225/accidentalsolfege/accidentals7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248" y="2416556"/>
            <a:ext cx="7391400" cy="169824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ctangle 12"/>
          <p:cNvSpPr/>
          <p:nvPr/>
        </p:nvSpPr>
        <p:spPr>
          <a:xfrm>
            <a:off x="5803307" y="1964755"/>
            <a:ext cx="304800" cy="45180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865690" y="4419600"/>
            <a:ext cx="533400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Do  Re    Ti	Do      </a:t>
            </a:r>
            <a:r>
              <a:rPr lang="en-US" dirty="0" err="1" smtClean="0"/>
              <a:t>Mi</a:t>
            </a:r>
            <a:r>
              <a:rPr lang="en-US" dirty="0" smtClean="0"/>
              <a:t>       Me        </a:t>
            </a:r>
            <a:r>
              <a:rPr lang="en-US" dirty="0" err="1" smtClean="0"/>
              <a:t>Mi</a:t>
            </a:r>
            <a:r>
              <a:rPr lang="en-US" dirty="0" smtClean="0"/>
              <a:t>   Do     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217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smtClean="0">
                <a:latin typeface="Cooper Black" panose="0208090404030B020404" pitchFamily="18" charset="0"/>
              </a:rPr>
              <a:t>Natural Accidentals</a:t>
            </a:r>
            <a:endParaRPr lang="en-US" sz="6000" dirty="0">
              <a:latin typeface="Cooper Black" panose="0208090404030B0204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57800" y="2286000"/>
            <a:ext cx="171450" cy="2762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803307" y="1964755"/>
            <a:ext cx="304800" cy="45180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379862" y="4267200"/>
            <a:ext cx="484689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    </a:t>
            </a:r>
            <a:r>
              <a:rPr lang="en-US" dirty="0" err="1" smtClean="0"/>
              <a:t>Mi</a:t>
            </a:r>
            <a:r>
              <a:rPr lang="en-US" dirty="0" smtClean="0"/>
              <a:t> 	             </a:t>
            </a:r>
            <a:r>
              <a:rPr lang="en-US" dirty="0" err="1" smtClean="0"/>
              <a:t>Fa</a:t>
            </a:r>
            <a:r>
              <a:rPr lang="en-US" dirty="0" smtClean="0"/>
              <a:t>        Si      </a:t>
            </a:r>
            <a:r>
              <a:rPr lang="en-US" dirty="0" err="1" smtClean="0"/>
              <a:t>Fa</a:t>
            </a:r>
            <a:r>
              <a:rPr lang="en-US" dirty="0" smtClean="0"/>
              <a:t>   </a:t>
            </a:r>
            <a:r>
              <a:rPr lang="en-US" dirty="0" err="1" smtClean="0"/>
              <a:t>Mi</a:t>
            </a:r>
            <a:r>
              <a:rPr lang="en-US" dirty="0" smtClean="0"/>
              <a:t>        </a:t>
            </a:r>
            <a:r>
              <a:rPr lang="en-US" dirty="0" err="1" smtClean="0"/>
              <a:t>Ri</a:t>
            </a:r>
            <a:r>
              <a:rPr lang="en-US" dirty="0" smtClean="0"/>
              <a:t>         Do</a:t>
            </a:r>
            <a:endParaRPr lang="en-US" dirty="0"/>
          </a:p>
        </p:txBody>
      </p:sp>
      <p:pic>
        <p:nvPicPr>
          <p:cNvPr id="15" name="Picture 14" descr="http://www.quia.com/files/quia/users/jbrooks1225/Naturalaccidentals/Natural_Accidental_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339" y="2581275"/>
            <a:ext cx="6980490" cy="1457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078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5626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b="1" dirty="0" err="1" smtClean="0">
                <a:latin typeface="Bradley Hand ITC" pitchFamily="66" charset="0"/>
              </a:rPr>
              <a:t>Quia</a:t>
            </a:r>
            <a:r>
              <a:rPr lang="en-US" sz="8800" b="1" dirty="0" smtClean="0">
                <a:latin typeface="Bradley Hand ITC" pitchFamily="66" charset="0"/>
              </a:rPr>
              <a:t> 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Tier 4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Unit</a:t>
            </a:r>
            <a:r>
              <a:rPr lang="en-US" sz="8800" b="1" dirty="0" smtClean="0">
                <a:latin typeface="Bradley Hand ITC" pitchFamily="66" charset="0"/>
              </a:rPr>
              <a:t> </a:t>
            </a:r>
            <a:r>
              <a:rPr lang="en-US" sz="8800" b="1" dirty="0" smtClean="0">
                <a:latin typeface="Bradley Hand ITC" pitchFamily="66" charset="0"/>
              </a:rPr>
              <a:t>4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2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 </a:t>
            </a:r>
            <a:r>
              <a:rPr lang="en-US" sz="8800" b="1" dirty="0" smtClean="0">
                <a:latin typeface="Bradley Hand ITC" pitchFamily="66" charset="0"/>
              </a:rPr>
              <a:t/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6600" b="1" dirty="0" smtClean="0">
                <a:latin typeface="Bradley Hand ITC" pitchFamily="66" charset="0"/>
              </a:rPr>
              <a:t>Week 3 </a:t>
            </a:r>
            <a:endParaRPr lang="en-US" sz="8800" b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719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2209800"/>
            <a:ext cx="24384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000" dirty="0" smtClean="0">
                <a:latin typeface="Cooper Black" pitchFamily="18" charset="0"/>
              </a:rPr>
              <a:t>Triplets</a:t>
            </a:r>
            <a:endParaRPr lang="en-US" sz="8000" dirty="0">
              <a:latin typeface="Cooper Black" pitchFamily="18" charset="0"/>
            </a:endParaRPr>
          </a:p>
        </p:txBody>
      </p:sp>
      <p:pic>
        <p:nvPicPr>
          <p:cNvPr id="4" name="il_fi" descr="http://music-theory.ascensionsounds.com/wp-content/uploads/2010/06/triplet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61" t="8046" r="10861" b="16666"/>
          <a:stretch/>
        </p:blipFill>
        <p:spPr bwMode="auto">
          <a:xfrm>
            <a:off x="838200" y="2514600"/>
            <a:ext cx="1828800" cy="19431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89006" y="2514600"/>
            <a:ext cx="5257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Note Name: Eighth Note Triplet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181885" y="3962400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Note Value: 1 Count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15251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226" y="228600"/>
            <a:ext cx="8229600" cy="11430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000" dirty="0" smtClean="0">
                <a:latin typeface="Cooper Black" pitchFamily="18" charset="0"/>
              </a:rPr>
              <a:t>Pick-up</a:t>
            </a:r>
            <a:endParaRPr lang="en-US" sz="8000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u="sng" dirty="0" smtClean="0"/>
              <a:t>Definition:</a:t>
            </a:r>
          </a:p>
          <a:p>
            <a:pPr marL="0" indent="0">
              <a:buNone/>
            </a:pPr>
            <a:r>
              <a:rPr lang="en-US" sz="4400" dirty="0" smtClean="0"/>
              <a:t>The note or set of notes that occur in the measure before the phrase actually starts.  </a:t>
            </a:r>
            <a:endParaRPr lang="en-US" sz="4400" dirty="0"/>
          </a:p>
        </p:txBody>
      </p:sp>
      <p:pic>
        <p:nvPicPr>
          <p:cNvPr id="2050" name="Picture 2" descr="https://encrypted-tbn1.gstatic.com/images?q=tbn:ANd9GcRKbKcDdNhLjNoMP4dsRJQXyl7saAK2tgUfQWhg6Zq_sZwW02oGd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248" b="56749"/>
          <a:stretch/>
        </p:blipFill>
        <p:spPr bwMode="auto">
          <a:xfrm>
            <a:off x="1690254" y="4724400"/>
            <a:ext cx="5597545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0322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www.quia.com/files/quia/users/jbrooks1225/Rhythms/pick-ups/8PU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42"/>
          <a:stretch/>
        </p:blipFill>
        <p:spPr bwMode="auto">
          <a:xfrm>
            <a:off x="457200" y="1905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smtClean="0">
                <a:latin typeface="Cooper Black" panose="0208090404030B020404" pitchFamily="18" charset="0"/>
              </a:rPr>
              <a:t>Pick Up Counting</a:t>
            </a:r>
            <a:endParaRPr lang="en-US" sz="6000" dirty="0">
              <a:latin typeface="Cooper Black" panose="0208090404030B0204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3200400"/>
            <a:ext cx="7543800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4  +   1_2  3_+_4   +         (1_2_3_4)         (1)   2_+_3 +      </a:t>
            </a:r>
            <a:r>
              <a:rPr lang="en-US" dirty="0" smtClean="0"/>
              <a:t>4</a:t>
            </a:r>
            <a:endParaRPr lang="en-US" dirty="0"/>
          </a:p>
        </p:txBody>
      </p:sp>
      <p:pic>
        <p:nvPicPr>
          <p:cNvPr id="10" name="Picture 9" descr="http://www.quia.com/files/quia/users/jbrooks1225/Rhythms/pick-ups/18PU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83" y="4038600"/>
            <a:ext cx="8229600" cy="105727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0"/>
          <p:cNvSpPr txBox="1"/>
          <p:nvPr/>
        </p:nvSpPr>
        <p:spPr>
          <a:xfrm>
            <a:off x="990600" y="5334000"/>
            <a:ext cx="7543800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 3_4         1       2   +_3_+   (4)                (1_2)    3_+_4     +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23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www.quia.com/files/quia/users/jbrooks1225/Rhythms/pick-ups/15PU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343400"/>
            <a:ext cx="8229600" cy="96075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smtClean="0">
                <a:latin typeface="Cooper Black" panose="0208090404030B020404" pitchFamily="18" charset="0"/>
              </a:rPr>
              <a:t>Pick Up Counting</a:t>
            </a:r>
            <a:endParaRPr lang="en-US" sz="6000" dirty="0">
              <a:latin typeface="Cooper Black" panose="0208090404030B0204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5486400"/>
            <a:ext cx="7543800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 4        1e+a           2_+_3 +    (4)          1e+a          2 +_3_+ (4)</a:t>
            </a:r>
            <a:endParaRPr lang="en-US" sz="2400" dirty="0"/>
          </a:p>
        </p:txBody>
      </p:sp>
      <p:pic>
        <p:nvPicPr>
          <p:cNvPr id="9" name="Picture 8" descr="http://www.quia.com/files/quia/users/jbrooks1225/Rhythms/pick-ups/6PU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27"/>
          <a:stretch/>
        </p:blipFill>
        <p:spPr bwMode="auto">
          <a:xfrm>
            <a:off x="571500" y="1905000"/>
            <a:ext cx="8229600" cy="10248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143000" y="3124200"/>
            <a:ext cx="7543800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3 +_4_+      1_+_2   +        3_+_4  +            (1)   +       2_3_4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4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5626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b="1" dirty="0" err="1" smtClean="0">
                <a:latin typeface="Bradley Hand ITC" pitchFamily="66" charset="0"/>
              </a:rPr>
              <a:t>Quia</a:t>
            </a:r>
            <a:r>
              <a:rPr lang="en-US" sz="8800" b="1" dirty="0" smtClean="0">
                <a:latin typeface="Bradley Hand ITC" pitchFamily="66" charset="0"/>
              </a:rPr>
              <a:t> 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Tier 4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>
                <a:latin typeface="Bradley Hand ITC" pitchFamily="66" charset="0"/>
              </a:rPr>
              <a:t>Unit 4</a:t>
            </a:r>
            <a:r>
              <a:rPr lang="en-US" sz="8800" b="1" dirty="0" smtClean="0">
                <a:latin typeface="Bradley Hand ITC" pitchFamily="66" charset="0"/>
              </a:rPr>
              <a:t/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2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 </a:t>
            </a:r>
            <a:r>
              <a:rPr lang="en-US" sz="8800" b="1" dirty="0" smtClean="0">
                <a:latin typeface="Bradley Hand ITC" pitchFamily="66" charset="0"/>
              </a:rPr>
              <a:t/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6600" b="1" dirty="0" smtClean="0">
                <a:latin typeface="Bradley Hand ITC" pitchFamily="66" charset="0"/>
              </a:rPr>
              <a:t>Week </a:t>
            </a:r>
            <a:r>
              <a:rPr lang="en-US" sz="6600" b="1" dirty="0">
                <a:latin typeface="Bradley Hand ITC" pitchFamily="66" charset="0"/>
              </a:rPr>
              <a:t>4</a:t>
            </a:r>
            <a:endParaRPr lang="en-US" sz="8800" b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0861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000" dirty="0" smtClean="0">
                <a:latin typeface="Cooper Black" pitchFamily="18" charset="0"/>
              </a:rPr>
              <a:t>Counting Rhythms</a:t>
            </a:r>
            <a:endParaRPr lang="en-US" sz="7000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already know that…</a:t>
            </a:r>
            <a:endParaRPr lang="en-US" dirty="0"/>
          </a:p>
        </p:txBody>
      </p:sp>
      <p:pic>
        <p:nvPicPr>
          <p:cNvPr id="4" name="Picture 3" descr="http://www.quia.com/files/quia/users/benwagoner/Rhythms/Level7/3B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7" t="17822" r="78041" b="34653"/>
          <a:stretch/>
        </p:blipFill>
        <p:spPr bwMode="auto">
          <a:xfrm>
            <a:off x="762000" y="2590800"/>
            <a:ext cx="3124200" cy="3352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338415" y="3429000"/>
            <a:ext cx="365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= 1 e + a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34865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www.quia.com/files/quia/users/benwagoner/Rhythms/Level7/5B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1" t="24734" r="74279" b="20422"/>
          <a:stretch/>
        </p:blipFill>
        <p:spPr bwMode="auto">
          <a:xfrm>
            <a:off x="609600" y="2252971"/>
            <a:ext cx="3200400" cy="292862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338415" y="3200400"/>
            <a:ext cx="365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= 1 e + </a:t>
            </a:r>
            <a:endParaRPr lang="en-US" sz="800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000" dirty="0" smtClean="0">
                <a:latin typeface="Cooper Black" pitchFamily="18" charset="0"/>
              </a:rPr>
              <a:t>Counting Rhythms</a:t>
            </a:r>
            <a:endParaRPr lang="en-US" sz="7000" dirty="0"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19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www.quia.com/files/quia/users/benwagoner/Rhythms/Level7/7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30" t="31071" r="55660" b="16498"/>
          <a:stretch/>
        </p:blipFill>
        <p:spPr bwMode="auto">
          <a:xfrm>
            <a:off x="381000" y="2133600"/>
            <a:ext cx="3124200" cy="3657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62400" y="2819400"/>
            <a:ext cx="365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= 1  + a</a:t>
            </a:r>
            <a:endParaRPr lang="en-US" sz="80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000" dirty="0" smtClean="0">
                <a:latin typeface="Cooper Black" pitchFamily="18" charset="0"/>
              </a:rPr>
              <a:t>Counting Rhythms</a:t>
            </a:r>
            <a:endParaRPr lang="en-US" sz="7000" dirty="0"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09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www.quia.com/files/quia/users/benwagoner/Rhythms/Level7/5B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78" t="25809" r="5250" b="19346"/>
          <a:stretch/>
        </p:blipFill>
        <p:spPr bwMode="auto">
          <a:xfrm>
            <a:off x="533400" y="1924034"/>
            <a:ext cx="2819400" cy="401956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0" y="2819400"/>
            <a:ext cx="381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= 1 e a</a:t>
            </a:r>
            <a:endParaRPr lang="en-US" sz="80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000" dirty="0" smtClean="0">
                <a:latin typeface="Cooper Black" pitchFamily="18" charset="0"/>
              </a:rPr>
              <a:t>Counting Rhythms</a:t>
            </a:r>
            <a:endParaRPr lang="en-US" sz="7000" dirty="0"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51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www.quia.com/files/quia/users/benwagoner/Rhythms/Level7/2B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7010400" cy="1270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www.quia.com/files/quia/users/benwagoner/Rhythms/Level7/5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59" b="13635"/>
          <a:stretch/>
        </p:blipFill>
        <p:spPr bwMode="auto">
          <a:xfrm>
            <a:off x="2286000" y="4267200"/>
            <a:ext cx="6553200" cy="12954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66800" y="3099435"/>
            <a:ext cx="632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   la    li     3    +          1    e    a    2      +     a     3    e      +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895600" y="5638800"/>
            <a:ext cx="60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1_2_3            (+)  4     e       +            1       +   a      2_3_4</a:t>
            </a:r>
            <a:endParaRPr lang="en-US" sz="20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000" dirty="0" smtClean="0">
                <a:latin typeface="Cooper Black" pitchFamily="18" charset="0"/>
              </a:rPr>
              <a:t>Counting Rhythms</a:t>
            </a:r>
            <a:endParaRPr lang="en-US" sz="7000" dirty="0"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09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www.quia.com/files/quia/users/benwagoner/Rhythms/Level7/5B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45" b="18574"/>
          <a:stretch/>
        </p:blipFill>
        <p:spPr bwMode="auto">
          <a:xfrm>
            <a:off x="609600" y="2209800"/>
            <a:ext cx="7696200" cy="1371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19200" y="3581400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     e       +        2    la    li            1    e    a    +        2    +       3    e    a</a:t>
            </a:r>
            <a:endParaRPr lang="en-US" sz="20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000" dirty="0" smtClean="0">
                <a:latin typeface="Cooper Black" pitchFamily="18" charset="0"/>
              </a:rPr>
              <a:t>Counting Rhythms</a:t>
            </a:r>
            <a:endParaRPr lang="en-US" sz="7000" dirty="0"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092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000" dirty="0" smtClean="0">
                <a:latin typeface="Cooper Black" pitchFamily="18" charset="0"/>
              </a:rPr>
              <a:t>Counting for Triplets</a:t>
            </a:r>
            <a:endParaRPr lang="en-US" sz="6000" dirty="0">
              <a:latin typeface="Cooper Black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0" y="2209800"/>
            <a:ext cx="24384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l_fi" descr="http://music-theory.ascensionsounds.com/wp-content/uploads/2010/06/triplet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61" t="8046" r="10861" b="16666"/>
          <a:stretch/>
        </p:blipFill>
        <p:spPr bwMode="auto">
          <a:xfrm>
            <a:off x="1524000" y="2501781"/>
            <a:ext cx="1828800" cy="19431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886200" y="3124200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=</a:t>
            </a:r>
            <a:endParaRPr lang="en-US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4529271" y="2796570"/>
            <a:ext cx="312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1LaLi</a:t>
            </a:r>
            <a:endParaRPr lang="en-US" sz="9600" dirty="0"/>
          </a:p>
        </p:txBody>
      </p:sp>
      <p:sp>
        <p:nvSpPr>
          <p:cNvPr id="9" name="TextBox 8"/>
          <p:cNvSpPr txBox="1"/>
          <p:nvPr/>
        </p:nvSpPr>
        <p:spPr>
          <a:xfrm>
            <a:off x="2209800" y="6328224"/>
            <a:ext cx="449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*Practice counting as group*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36681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5626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b="1" dirty="0" err="1" smtClean="0">
                <a:latin typeface="Bradley Hand ITC" pitchFamily="66" charset="0"/>
              </a:rPr>
              <a:t>Quia</a:t>
            </a:r>
            <a:r>
              <a:rPr lang="en-US" sz="8800" b="1" dirty="0" smtClean="0">
                <a:latin typeface="Bradley Hand ITC" pitchFamily="66" charset="0"/>
              </a:rPr>
              <a:t> 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Tier 4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>
                <a:latin typeface="Bradley Hand ITC" pitchFamily="66" charset="0"/>
              </a:rPr>
              <a:t>Unit 4</a:t>
            </a:r>
            <a:r>
              <a:rPr lang="en-US" sz="2800" b="1" dirty="0" smtClean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 </a:t>
            </a:r>
            <a:r>
              <a:rPr lang="en-US" sz="8800" b="1" dirty="0" smtClean="0">
                <a:latin typeface="Bradley Hand ITC" pitchFamily="66" charset="0"/>
              </a:rPr>
              <a:t/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6600" b="1" dirty="0" smtClean="0">
                <a:latin typeface="Bradley Hand ITC" pitchFamily="66" charset="0"/>
              </a:rPr>
              <a:t>Week 5 </a:t>
            </a:r>
            <a:endParaRPr lang="en-US" sz="8800" b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08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800" dirty="0" smtClean="0">
                <a:latin typeface="Cooper Black" panose="0208090404030B020404" pitchFamily="18" charset="0"/>
              </a:rPr>
              <a:t>Mixed Accidental </a:t>
            </a:r>
            <a:r>
              <a:rPr lang="en-US" sz="4800" dirty="0" err="1" smtClean="0">
                <a:latin typeface="Cooper Black" panose="0208090404030B020404" pitchFamily="18" charset="0"/>
              </a:rPr>
              <a:t>Solfege</a:t>
            </a:r>
            <a:endParaRPr lang="en-US" sz="4800" dirty="0">
              <a:latin typeface="Cooper Black" panose="0208090404030B020404" pitchFamily="18" charset="0"/>
            </a:endParaRPr>
          </a:p>
        </p:txBody>
      </p:sp>
      <p:pic>
        <p:nvPicPr>
          <p:cNvPr id="4" name="Picture 3" descr="http://www.quia.com/files/quia/users/jbrooks1225/accidentalsolfege/accidentals8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667000"/>
            <a:ext cx="7010400" cy="11334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2127849" y="4191000"/>
            <a:ext cx="548640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La          Do      </a:t>
            </a:r>
            <a:r>
              <a:rPr lang="en-US" dirty="0" err="1" smtClean="0"/>
              <a:t>Mi</a:t>
            </a:r>
            <a:r>
              <a:rPr lang="en-US" dirty="0" smtClean="0"/>
              <a:t>	       Do       Ti          Si	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19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800" dirty="0" smtClean="0">
                <a:latin typeface="Cooper Black" panose="0208090404030B020404" pitchFamily="18" charset="0"/>
              </a:rPr>
              <a:t>Mixed Accidental </a:t>
            </a:r>
            <a:r>
              <a:rPr lang="en-US" sz="4800" dirty="0" err="1" smtClean="0">
                <a:latin typeface="Cooper Black" panose="0208090404030B020404" pitchFamily="18" charset="0"/>
              </a:rPr>
              <a:t>Solfege</a:t>
            </a:r>
            <a:endParaRPr lang="en-US" sz="4800" dirty="0">
              <a:latin typeface="Cooper Black" panose="0208090404030B0204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113" y="2840038"/>
            <a:ext cx="7089775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267200"/>
            <a:ext cx="5853113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4430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800" dirty="0" smtClean="0">
                <a:latin typeface="Cooper Black" panose="0208090404030B020404" pitchFamily="18" charset="0"/>
              </a:rPr>
              <a:t>Mixed Accidental </a:t>
            </a:r>
            <a:r>
              <a:rPr lang="en-US" sz="4800" dirty="0" err="1" smtClean="0">
                <a:latin typeface="Cooper Black" panose="0208090404030B020404" pitchFamily="18" charset="0"/>
              </a:rPr>
              <a:t>Solfege</a:t>
            </a:r>
            <a:endParaRPr lang="en-US" sz="4800" dirty="0">
              <a:latin typeface="Cooper Black" panose="0208090404030B0204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3200" y="4191000"/>
            <a:ext cx="548640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	</a:t>
            </a:r>
            <a:r>
              <a:rPr lang="en-US" dirty="0" err="1" smtClean="0"/>
              <a:t>Mi</a:t>
            </a:r>
            <a:r>
              <a:rPr lang="en-US" dirty="0" smtClean="0"/>
              <a:t>	     </a:t>
            </a:r>
            <a:r>
              <a:rPr lang="en-US" dirty="0" err="1" smtClean="0"/>
              <a:t>Fa</a:t>
            </a:r>
            <a:r>
              <a:rPr lang="en-US" dirty="0" smtClean="0"/>
              <a:t>       Si     </a:t>
            </a:r>
            <a:r>
              <a:rPr lang="en-US" dirty="0" err="1" smtClean="0"/>
              <a:t>Fa</a:t>
            </a:r>
            <a:r>
              <a:rPr lang="en-US" dirty="0" smtClean="0"/>
              <a:t>    </a:t>
            </a:r>
            <a:r>
              <a:rPr lang="en-US" dirty="0" err="1" smtClean="0"/>
              <a:t>Mi</a:t>
            </a:r>
            <a:r>
              <a:rPr lang="en-US" dirty="0" smtClean="0"/>
              <a:t>          </a:t>
            </a:r>
            <a:r>
              <a:rPr lang="en-US" smtClean="0"/>
              <a:t>Ri</a:t>
            </a:r>
            <a:r>
              <a:rPr lang="en-US" dirty="0" smtClean="0"/>
              <a:t>	      Do</a:t>
            </a:r>
            <a:endParaRPr lang="en-US" dirty="0"/>
          </a:p>
        </p:txBody>
      </p:sp>
      <p:pic>
        <p:nvPicPr>
          <p:cNvPr id="8" name="Picture 7" descr="http://www.quia.com/files/quia/users/jbrooks1225/Naturalaccidentals/Natural_Accidental_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19400"/>
            <a:ext cx="7315200" cy="971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24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800" dirty="0" smtClean="0">
                <a:latin typeface="Cooper Black" panose="0208090404030B020404" pitchFamily="18" charset="0"/>
              </a:rPr>
              <a:t>Mixed Accidental </a:t>
            </a:r>
            <a:r>
              <a:rPr lang="en-US" sz="4800" dirty="0" err="1" smtClean="0">
                <a:latin typeface="Cooper Black" panose="0208090404030B020404" pitchFamily="18" charset="0"/>
              </a:rPr>
              <a:t>Solfege</a:t>
            </a:r>
            <a:endParaRPr lang="en-US" sz="4800" dirty="0">
              <a:latin typeface="Cooper Black" panose="0208090404030B0204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713" y="2886075"/>
            <a:ext cx="739457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191000"/>
            <a:ext cx="604837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646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5626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b="1" dirty="0" err="1" smtClean="0">
                <a:latin typeface="Bradley Hand ITC" pitchFamily="66" charset="0"/>
              </a:rPr>
              <a:t>Quia</a:t>
            </a:r>
            <a:r>
              <a:rPr lang="en-US" sz="8800" b="1" dirty="0" smtClean="0">
                <a:latin typeface="Bradley Hand ITC" pitchFamily="66" charset="0"/>
              </a:rPr>
              <a:t> 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Tier 4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>
                <a:latin typeface="Bradley Hand ITC" pitchFamily="66" charset="0"/>
              </a:rPr>
              <a:t>Unit 4</a:t>
            </a:r>
            <a:r>
              <a:rPr lang="en-US" sz="2800" b="1" dirty="0" smtClean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 </a:t>
            </a:r>
            <a:r>
              <a:rPr lang="en-US" sz="8800" b="1" dirty="0" smtClean="0">
                <a:latin typeface="Bradley Hand ITC" pitchFamily="66" charset="0"/>
              </a:rPr>
              <a:t/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6600" b="1" dirty="0" smtClean="0">
                <a:latin typeface="Bradley Hand ITC" pitchFamily="66" charset="0"/>
              </a:rPr>
              <a:t>Week 6 </a:t>
            </a:r>
            <a:endParaRPr lang="en-US" sz="8800" b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06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SOME MUSIC IS WRITTEN IN SATB FORMAT…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smtClean="0">
                <a:latin typeface="Cooper Black" panose="0208090404030B020404" pitchFamily="18" charset="0"/>
              </a:rPr>
              <a:t>SATB</a:t>
            </a:r>
            <a:endParaRPr lang="en-US" sz="7200" dirty="0">
              <a:latin typeface="Cooper Black" panose="0208090404030B0204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90625" y="25146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“S” IN SATB STANDS FOR </a:t>
            </a:r>
            <a:r>
              <a:rPr lang="en-US" sz="3200" dirty="0" smtClean="0">
                <a:solidFill>
                  <a:srgbClr val="00B050"/>
                </a:solidFill>
              </a:rPr>
              <a:t>SOPRANO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28725" y="3251775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“A” IN SATB STANDS FOR </a:t>
            </a:r>
            <a:r>
              <a:rPr lang="en-US" sz="3200" dirty="0" smtClean="0">
                <a:solidFill>
                  <a:srgbClr val="00B050"/>
                </a:solidFill>
              </a:rPr>
              <a:t>ALTO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28725" y="40386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“T” IN SATB STANDS FOR </a:t>
            </a:r>
            <a:r>
              <a:rPr lang="en-US" sz="3200" dirty="0" smtClean="0">
                <a:solidFill>
                  <a:srgbClr val="00B050"/>
                </a:solidFill>
              </a:rPr>
              <a:t>TENOR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28725" y="47244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“B” IN SATB STANDS FOR </a:t>
            </a:r>
            <a:r>
              <a:rPr lang="en-US" sz="3200" dirty="0" smtClean="0">
                <a:solidFill>
                  <a:srgbClr val="00B050"/>
                </a:solidFill>
              </a:rPr>
              <a:t>BASS</a:t>
            </a:r>
            <a:endParaRPr lang="en-US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576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SOME MUSIC IS WRITTEN IN SAB FORMAT…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smtClean="0">
                <a:latin typeface="Cooper Black" panose="0208090404030B020404" pitchFamily="18" charset="0"/>
              </a:rPr>
              <a:t>SAB</a:t>
            </a:r>
            <a:endParaRPr lang="en-US" sz="7200" dirty="0">
              <a:latin typeface="Cooper Black" panose="0208090404030B0204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90625" y="25146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“S” IN SATB STANDS FOR </a:t>
            </a:r>
            <a:r>
              <a:rPr lang="en-US" sz="3200" dirty="0" smtClean="0">
                <a:solidFill>
                  <a:srgbClr val="00B050"/>
                </a:solidFill>
              </a:rPr>
              <a:t>SOPRANO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28725" y="3251775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“A” IN SATB STANDS FOR </a:t>
            </a:r>
            <a:r>
              <a:rPr lang="en-US" sz="3200" dirty="0" smtClean="0">
                <a:solidFill>
                  <a:srgbClr val="00B050"/>
                </a:solidFill>
              </a:rPr>
              <a:t>ALTO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28725" y="40386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“B” IN SATB STANDS FOR </a:t>
            </a:r>
            <a:r>
              <a:rPr lang="en-US" sz="3200" dirty="0" smtClean="0">
                <a:solidFill>
                  <a:srgbClr val="00B050"/>
                </a:solidFill>
              </a:rPr>
              <a:t>BARITONE</a:t>
            </a:r>
            <a:endParaRPr lang="en-US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71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smtClean="0">
                <a:latin typeface="Cooper Black" panose="0208090404030B020404" pitchFamily="18" charset="0"/>
              </a:rPr>
              <a:t>SATB/SAB</a:t>
            </a:r>
            <a:endParaRPr lang="en-US" sz="7200" dirty="0">
              <a:latin typeface="Cooper Black" panose="0208090404030B0204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62050" y="20574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</a:t>
            </a:r>
            <a:r>
              <a:rPr lang="en-US" sz="3200" dirty="0" smtClean="0">
                <a:solidFill>
                  <a:srgbClr val="00B050"/>
                </a:solidFill>
              </a:rPr>
              <a:t>SOPRANO</a:t>
            </a:r>
            <a:r>
              <a:rPr lang="en-US" sz="3200" dirty="0" smtClean="0"/>
              <a:t> is the higher female voice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28194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</a:t>
            </a:r>
            <a:r>
              <a:rPr lang="en-US" sz="3200" dirty="0" smtClean="0">
                <a:solidFill>
                  <a:srgbClr val="00B050"/>
                </a:solidFill>
              </a:rPr>
              <a:t>ALTO</a:t>
            </a:r>
            <a:r>
              <a:rPr lang="en-US" sz="3200" dirty="0" smtClean="0"/>
              <a:t> is the lower female voice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28725" y="3746212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</a:t>
            </a:r>
            <a:r>
              <a:rPr lang="en-US" sz="3200" dirty="0" smtClean="0">
                <a:solidFill>
                  <a:srgbClr val="00B050"/>
                </a:solidFill>
              </a:rPr>
              <a:t>TENOR</a:t>
            </a:r>
            <a:r>
              <a:rPr lang="en-US" sz="3200" dirty="0" smtClean="0"/>
              <a:t> is the higher male voice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4511962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</a:t>
            </a:r>
            <a:r>
              <a:rPr lang="en-US" sz="3200" dirty="0" smtClean="0">
                <a:solidFill>
                  <a:srgbClr val="00B050"/>
                </a:solidFill>
              </a:rPr>
              <a:t>BARITONE</a:t>
            </a:r>
            <a:r>
              <a:rPr lang="en-US" sz="3200" dirty="0" smtClean="0"/>
              <a:t> is the middle male voice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5249137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</a:t>
            </a:r>
            <a:r>
              <a:rPr lang="en-US" sz="3200" dirty="0" smtClean="0">
                <a:solidFill>
                  <a:srgbClr val="00B050"/>
                </a:solidFill>
              </a:rPr>
              <a:t>BASS </a:t>
            </a:r>
            <a:r>
              <a:rPr lang="en-US" sz="3200" dirty="0" smtClean="0"/>
              <a:t>is the lower male voice</a:t>
            </a:r>
            <a:endParaRPr lang="en-US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71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2438400"/>
            <a:ext cx="3963033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24400" y="1905000"/>
            <a:ext cx="4038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In three and four part music, this clef is typically used for </a:t>
            </a:r>
            <a:r>
              <a:rPr lang="en-US" sz="4000" dirty="0" smtClean="0">
                <a:solidFill>
                  <a:srgbClr val="00B050"/>
                </a:solidFill>
              </a:rPr>
              <a:t>SOPRANO</a:t>
            </a:r>
            <a:r>
              <a:rPr lang="en-US" sz="4000" dirty="0" smtClean="0"/>
              <a:t> and </a:t>
            </a:r>
            <a:r>
              <a:rPr lang="en-US" sz="4000" dirty="0" smtClean="0">
                <a:solidFill>
                  <a:srgbClr val="00B050"/>
                </a:solidFill>
              </a:rPr>
              <a:t>ALTO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smtClean="0">
                <a:latin typeface="Cooper Black" panose="0208090404030B020404" pitchFamily="18" charset="0"/>
              </a:rPr>
              <a:t>SATB/SAB</a:t>
            </a:r>
            <a:endParaRPr lang="en-US" sz="72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903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274638"/>
            <a:ext cx="88392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 smtClean="0">
                <a:latin typeface="Cooper Black" pitchFamily="18" charset="0"/>
              </a:rPr>
              <a:t>Counting for Triplets</a:t>
            </a:r>
            <a:endParaRPr lang="en-US" sz="6000" dirty="0">
              <a:latin typeface="Cooper Black" pitchFamily="18" charset="0"/>
            </a:endParaRPr>
          </a:p>
        </p:txBody>
      </p:sp>
      <p:pic>
        <p:nvPicPr>
          <p:cNvPr id="2050" name="Picture 2" descr="http://www.quia.com/files/quia/users/jbrooks1225/Rhythms/level5B/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81200"/>
            <a:ext cx="64770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19200" y="3429000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1lali	   2      3lali            4          1lali            2_3_4      </a:t>
            </a:r>
            <a:endParaRPr lang="en-US" dirty="0"/>
          </a:p>
        </p:txBody>
      </p:sp>
      <p:pic>
        <p:nvPicPr>
          <p:cNvPr id="12" name="Picture 2" descr="http://www.quia.com/files/quia/users/jbrooks1225/Rhythms/level5B/3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495800"/>
            <a:ext cx="5562600" cy="128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221966" y="5867400"/>
            <a:ext cx="502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    2lali            (3)          (1)    +      2     3lali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67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www.quia.com/files/quia/users/jbrooks1225/clefs/octave-clef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09800"/>
            <a:ext cx="3886200" cy="2362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4724400" y="2421404"/>
            <a:ext cx="403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In four part music, this clef is typically used for </a:t>
            </a:r>
            <a:r>
              <a:rPr lang="en-US" sz="4000" dirty="0" smtClean="0">
                <a:solidFill>
                  <a:srgbClr val="00B050"/>
                </a:solidFill>
              </a:rPr>
              <a:t>TENORS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smtClean="0">
                <a:latin typeface="Cooper Black" panose="0208090404030B020404" pitchFamily="18" charset="0"/>
              </a:rPr>
              <a:t>SATB/SAB</a:t>
            </a:r>
            <a:endParaRPr lang="en-US" sz="72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0374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48200" y="1782366"/>
            <a:ext cx="40386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dirty="0" smtClean="0"/>
              <a:t>In three part music, this clef is typically used for </a:t>
            </a:r>
            <a:r>
              <a:rPr lang="en-US" sz="3800" dirty="0" smtClean="0">
                <a:solidFill>
                  <a:srgbClr val="00B050"/>
                </a:solidFill>
              </a:rPr>
              <a:t>BARITONE</a:t>
            </a:r>
            <a:r>
              <a:rPr lang="en-US" sz="3800" dirty="0" smtClean="0"/>
              <a:t>.</a:t>
            </a:r>
            <a:endParaRPr lang="en-US" sz="3800" dirty="0"/>
          </a:p>
        </p:txBody>
      </p:sp>
      <p:pic>
        <p:nvPicPr>
          <p:cNvPr id="6" name="Picture 5" descr="http://www.quia.com/files/quia/users/jbrooks1225/clefs/Bass_Clef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28850"/>
            <a:ext cx="4038600" cy="28003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4772025" y="3781425"/>
            <a:ext cx="40386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dirty="0" smtClean="0"/>
              <a:t>In four part music, this clef is typically used for </a:t>
            </a:r>
            <a:r>
              <a:rPr lang="en-US" sz="3800" dirty="0" smtClean="0">
                <a:solidFill>
                  <a:srgbClr val="00B050"/>
                </a:solidFill>
              </a:rPr>
              <a:t>BASS</a:t>
            </a:r>
            <a:r>
              <a:rPr lang="en-US" sz="3800" dirty="0" smtClean="0"/>
              <a:t>.</a:t>
            </a:r>
            <a:endParaRPr lang="en-US" sz="38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smtClean="0">
                <a:latin typeface="Cooper Black" panose="0208090404030B020404" pitchFamily="18" charset="0"/>
              </a:rPr>
              <a:t>SATB/SAB</a:t>
            </a:r>
            <a:endParaRPr lang="en-US" sz="72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745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5626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b="1" dirty="0" err="1" smtClean="0">
                <a:latin typeface="Bradley Hand ITC" pitchFamily="66" charset="0"/>
              </a:rPr>
              <a:t>Quia</a:t>
            </a:r>
            <a:r>
              <a:rPr lang="en-US" sz="8800" b="1" dirty="0" smtClean="0">
                <a:latin typeface="Bradley Hand ITC" pitchFamily="66" charset="0"/>
              </a:rPr>
              <a:t> 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Tier 4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>
                <a:latin typeface="Bradley Hand ITC" pitchFamily="66" charset="0"/>
              </a:rPr>
              <a:t>Unit 4</a:t>
            </a:r>
            <a:r>
              <a:rPr lang="en-US" sz="8800" b="1" dirty="0" smtClean="0">
                <a:latin typeface="Bradley Hand ITC" pitchFamily="66" charset="0"/>
              </a:rPr>
              <a:t/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2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 </a:t>
            </a:r>
            <a:r>
              <a:rPr lang="en-US" sz="8800" b="1" dirty="0" smtClean="0">
                <a:latin typeface="Bradley Hand ITC" pitchFamily="66" charset="0"/>
              </a:rPr>
              <a:t/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6600" b="1" dirty="0" smtClean="0">
                <a:latin typeface="Bradley Hand ITC" pitchFamily="66" charset="0"/>
              </a:rPr>
              <a:t>Week </a:t>
            </a:r>
            <a:r>
              <a:rPr lang="en-US" sz="6600" b="1" dirty="0">
                <a:latin typeface="Bradley Hand ITC" pitchFamily="66" charset="0"/>
              </a:rPr>
              <a:t>7</a:t>
            </a:r>
            <a:endParaRPr lang="en-US" sz="8800" b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064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274638"/>
            <a:ext cx="88392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 smtClean="0">
                <a:latin typeface="Cooper Black" pitchFamily="18" charset="0"/>
              </a:rPr>
              <a:t>Counting for Triplets</a:t>
            </a:r>
            <a:endParaRPr lang="en-US" sz="6000" dirty="0">
              <a:latin typeface="Cooper Black" pitchFamily="18" charset="0"/>
            </a:endParaRPr>
          </a:p>
        </p:txBody>
      </p:sp>
      <p:pic>
        <p:nvPicPr>
          <p:cNvPr id="6" name="Picture 4" descr="http://www.quia.com/files/quia/users/jbrooks1225/Rhythms/level5B/4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048000"/>
            <a:ext cx="5624513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133600" y="4572000"/>
            <a:ext cx="5129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1_+_2     +	1lali	            2lali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21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000" dirty="0" smtClean="0">
                <a:latin typeface="Cooper Black" pitchFamily="18" charset="0"/>
              </a:rPr>
              <a:t>Triplets</a:t>
            </a:r>
            <a:endParaRPr lang="en-US" sz="8000" dirty="0">
              <a:latin typeface="Cooper Black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1" y="1676400"/>
            <a:ext cx="2286000" cy="2133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l_fi" descr="http://upload.wikimedia.org/wikipedia/commons/9/93/Music-triplet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00"/>
          <a:stretch/>
        </p:blipFill>
        <p:spPr bwMode="auto">
          <a:xfrm>
            <a:off x="1143001" y="1943100"/>
            <a:ext cx="1676400" cy="1600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Rectangle 7"/>
          <p:cNvSpPr/>
          <p:nvPr/>
        </p:nvSpPr>
        <p:spPr>
          <a:xfrm>
            <a:off x="838201" y="4114800"/>
            <a:ext cx="2286000" cy="2133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l_fi" descr="http://music-theory.ascensionsounds.com/wp-content/uploads/2010/06/triplet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61" t="8046" r="10861" b="16666"/>
          <a:stretch/>
        </p:blipFill>
        <p:spPr bwMode="auto">
          <a:xfrm>
            <a:off x="1066801" y="4343400"/>
            <a:ext cx="1828800" cy="17145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505200" y="2281535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=</a:t>
            </a:r>
            <a:endParaRPr lang="en-US" sz="5400" dirty="0"/>
          </a:p>
        </p:txBody>
      </p:sp>
      <p:sp>
        <p:nvSpPr>
          <p:cNvPr id="11" name="TextBox 10"/>
          <p:cNvSpPr txBox="1"/>
          <p:nvPr/>
        </p:nvSpPr>
        <p:spPr>
          <a:xfrm>
            <a:off x="3505200" y="4738985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=</a:t>
            </a:r>
            <a:endParaRPr lang="en-US" sz="5400" dirty="0"/>
          </a:p>
        </p:txBody>
      </p:sp>
      <p:sp>
        <p:nvSpPr>
          <p:cNvPr id="12" name="TextBox 11"/>
          <p:cNvSpPr txBox="1"/>
          <p:nvPr/>
        </p:nvSpPr>
        <p:spPr>
          <a:xfrm>
            <a:off x="4110527" y="2450812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QUARTER note triplet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267200" y="4908262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EIGHTH note triplet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56801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38201" y="2057400"/>
            <a:ext cx="2286000" cy="289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l_fi" descr="http://upload.wikimedia.org/wikipedia/commons/9/93/Music-triplet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00"/>
          <a:stretch/>
        </p:blipFill>
        <p:spPr bwMode="auto">
          <a:xfrm>
            <a:off x="1143001" y="2450812"/>
            <a:ext cx="1676400" cy="21973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500927" y="2440842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=</a:t>
            </a:r>
            <a:endParaRPr lang="en-US" sz="5400" dirty="0"/>
          </a:p>
        </p:txBody>
      </p:sp>
      <p:sp>
        <p:nvSpPr>
          <p:cNvPr id="12" name="TextBox 11"/>
          <p:cNvSpPr txBox="1"/>
          <p:nvPr/>
        </p:nvSpPr>
        <p:spPr>
          <a:xfrm>
            <a:off x="4100557" y="2610119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QUARTER note triplet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839200" cy="11430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000" dirty="0" smtClean="0">
                <a:latin typeface="Cooper Black" pitchFamily="18" charset="0"/>
              </a:rPr>
              <a:t>Quarter Note Triplets</a:t>
            </a:r>
            <a:endParaRPr lang="en-US" sz="6000" dirty="0">
              <a:latin typeface="Cooper Black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00927" y="3581400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=</a:t>
            </a:r>
            <a:endParaRPr lang="en-US" sz="5400" dirty="0"/>
          </a:p>
        </p:txBody>
      </p:sp>
      <p:sp>
        <p:nvSpPr>
          <p:cNvPr id="15" name="TextBox 14"/>
          <p:cNvSpPr txBox="1"/>
          <p:nvPr/>
        </p:nvSpPr>
        <p:spPr>
          <a:xfrm>
            <a:off x="4252957" y="3750677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TWO Counts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17082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38201" y="2057400"/>
            <a:ext cx="2286000" cy="289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l_fi" descr="http://upload.wikimedia.org/wikipedia/commons/9/93/Music-triplet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00"/>
          <a:stretch/>
        </p:blipFill>
        <p:spPr bwMode="auto">
          <a:xfrm>
            <a:off x="1143001" y="2450812"/>
            <a:ext cx="1676400" cy="21973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962400" y="3087841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=</a:t>
            </a:r>
            <a:endParaRPr lang="en-US" sz="5400" dirty="0"/>
          </a:p>
        </p:txBody>
      </p:sp>
      <p:sp>
        <p:nvSpPr>
          <p:cNvPr id="12" name="TextBox 11"/>
          <p:cNvSpPr txBox="1"/>
          <p:nvPr/>
        </p:nvSpPr>
        <p:spPr>
          <a:xfrm>
            <a:off x="4876800" y="2764676"/>
            <a:ext cx="28336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1 la li</a:t>
            </a:r>
            <a:endParaRPr lang="en-US" sz="9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839200" cy="11430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000" dirty="0" smtClean="0">
                <a:latin typeface="Cooper Black" pitchFamily="18" charset="0"/>
              </a:rPr>
              <a:t>Quarter Note Triplets</a:t>
            </a:r>
            <a:endParaRPr lang="en-US" sz="6000" dirty="0">
              <a:latin typeface="Cooper Black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800" y="6328224"/>
            <a:ext cx="449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*Practice counting as group*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06749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" y="228600"/>
            <a:ext cx="88392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 smtClean="0">
                <a:latin typeface="Cooper Black" pitchFamily="18" charset="0"/>
              </a:rPr>
              <a:t>Quarter Note Triplets</a:t>
            </a:r>
            <a:endParaRPr lang="en-US" sz="6000" dirty="0">
              <a:latin typeface="Cooper Black" pitchFamily="18" charset="0"/>
            </a:endParaRPr>
          </a:p>
        </p:txBody>
      </p:sp>
      <p:pic>
        <p:nvPicPr>
          <p:cNvPr id="5122" name="Picture 2" descr="http://www.quia.com/files/quia/users/benwagoner/Rhythms/Level6/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5000"/>
            <a:ext cx="53340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90600" y="3429000"/>
            <a:ext cx="487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1_2_3_+_4    +             1 la li                  3 la li</a:t>
            </a:r>
            <a:endParaRPr lang="en-US" dirty="0"/>
          </a:p>
        </p:txBody>
      </p:sp>
      <p:pic>
        <p:nvPicPr>
          <p:cNvPr id="5124" name="Picture 4" descr="http://www.quia.com/files/quia/users/benwagoner/Rhythms/Level6/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572000"/>
            <a:ext cx="4695825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419600" y="6019800"/>
            <a:ext cx="4010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  e      +    a      2             1 la 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780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5928</TotalTime>
  <Words>573</Words>
  <Application>Microsoft Office PowerPoint</Application>
  <PresentationFormat>On-screen Show (4:3)</PresentationFormat>
  <Paragraphs>121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Quia  Tier 4 Unit 4    Week 1 </vt:lpstr>
      <vt:lpstr>Triplets</vt:lpstr>
      <vt:lpstr>Counting for Triplets</vt:lpstr>
      <vt:lpstr>PowerPoint Presentation</vt:lpstr>
      <vt:lpstr>PowerPoint Presentation</vt:lpstr>
      <vt:lpstr>Triplets</vt:lpstr>
      <vt:lpstr>Quarter Note Triplets</vt:lpstr>
      <vt:lpstr>Quarter Note Triplets</vt:lpstr>
      <vt:lpstr>PowerPoint Presentation</vt:lpstr>
      <vt:lpstr>PowerPoint Presentation</vt:lpstr>
      <vt:lpstr>Fermata</vt:lpstr>
      <vt:lpstr>Caesura</vt:lpstr>
      <vt:lpstr>Quia  Tier 4 Unit 4    Week 2 </vt:lpstr>
      <vt:lpstr>Natural</vt:lpstr>
      <vt:lpstr>Natural Accidentals</vt:lpstr>
      <vt:lpstr>Natural Accidentals</vt:lpstr>
      <vt:lpstr>Natural Accidentals</vt:lpstr>
      <vt:lpstr>Natural Accidentals</vt:lpstr>
      <vt:lpstr>Quia  Tier 4 Unit 4    Week 3 </vt:lpstr>
      <vt:lpstr>Pick-up</vt:lpstr>
      <vt:lpstr>Pick Up Counting</vt:lpstr>
      <vt:lpstr>Pick Up Counting</vt:lpstr>
      <vt:lpstr>Quia  Tier 4 Unit 4    Week 4</vt:lpstr>
      <vt:lpstr>Counting Rhythms</vt:lpstr>
      <vt:lpstr>Counting Rhythms</vt:lpstr>
      <vt:lpstr>Counting Rhythms</vt:lpstr>
      <vt:lpstr>Counting Rhythms</vt:lpstr>
      <vt:lpstr>Counting Rhythms</vt:lpstr>
      <vt:lpstr>Counting Rhythms</vt:lpstr>
      <vt:lpstr>Quia  Tier 4 Unit 4   Week 5 </vt:lpstr>
      <vt:lpstr>Mixed Accidental Solfege</vt:lpstr>
      <vt:lpstr>Mixed Accidental Solfege</vt:lpstr>
      <vt:lpstr>Mixed Accidental Solfege</vt:lpstr>
      <vt:lpstr>Mixed Accidental Solfege</vt:lpstr>
      <vt:lpstr>Quia  Tier 4 Unit 4   Week 6 </vt:lpstr>
      <vt:lpstr>SATB</vt:lpstr>
      <vt:lpstr>SAB</vt:lpstr>
      <vt:lpstr>SATB/SAB</vt:lpstr>
      <vt:lpstr>SATB/SAB</vt:lpstr>
      <vt:lpstr>SATB/SAB</vt:lpstr>
      <vt:lpstr>SATB/SAB</vt:lpstr>
      <vt:lpstr>Quia  Tier 4 Unit 4    Week 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Quia  Level 3 Quarter 3    Week 1</dc:title>
  <dc:creator>Margaret Bresser</dc:creator>
  <cp:lastModifiedBy>Joshua Brooks</cp:lastModifiedBy>
  <cp:revision>32</cp:revision>
  <dcterms:created xsi:type="dcterms:W3CDTF">2013-12-17T16:12:48Z</dcterms:created>
  <dcterms:modified xsi:type="dcterms:W3CDTF">2017-04-03T12:31:19Z</dcterms:modified>
</cp:coreProperties>
</file>